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310" r:id="rId5"/>
    <p:sldId id="260" r:id="rId6"/>
    <p:sldId id="261" r:id="rId7"/>
    <p:sldId id="262" r:id="rId8"/>
    <p:sldId id="311" r:id="rId9"/>
    <p:sldId id="264" r:id="rId10"/>
    <p:sldId id="265" r:id="rId11"/>
    <p:sldId id="266" r:id="rId12"/>
    <p:sldId id="267" r:id="rId13"/>
    <p:sldId id="333" r:id="rId14"/>
    <p:sldId id="268" r:id="rId15"/>
    <p:sldId id="312" r:id="rId16"/>
    <p:sldId id="320" r:id="rId17"/>
    <p:sldId id="314" r:id="rId18"/>
    <p:sldId id="316" r:id="rId19"/>
    <p:sldId id="317" r:id="rId20"/>
    <p:sldId id="318" r:id="rId21"/>
    <p:sldId id="319" r:id="rId22"/>
    <p:sldId id="331" r:id="rId23"/>
    <p:sldId id="313" r:id="rId24"/>
    <p:sldId id="321" r:id="rId25"/>
    <p:sldId id="322" r:id="rId26"/>
    <p:sldId id="277" r:id="rId27"/>
    <p:sldId id="278" r:id="rId28"/>
    <p:sldId id="279" r:id="rId29"/>
    <p:sldId id="280" r:id="rId30"/>
    <p:sldId id="281" r:id="rId31"/>
    <p:sldId id="328" r:id="rId32"/>
    <p:sldId id="329" r:id="rId33"/>
    <p:sldId id="282" r:id="rId34"/>
    <p:sldId id="284" r:id="rId35"/>
    <p:sldId id="285" r:id="rId36"/>
    <p:sldId id="286" r:id="rId37"/>
    <p:sldId id="332" r:id="rId38"/>
    <p:sldId id="295" r:id="rId39"/>
    <p:sldId id="296" r:id="rId40"/>
    <p:sldId id="297" r:id="rId41"/>
    <p:sldId id="298" r:id="rId42"/>
    <p:sldId id="299" r:id="rId43"/>
    <p:sldId id="301" r:id="rId44"/>
    <p:sldId id="302" r:id="rId45"/>
    <p:sldId id="303" r:id="rId46"/>
    <p:sldId id="304" r:id="rId47"/>
    <p:sldId id="305" r:id="rId48"/>
    <p:sldId id="307" r:id="rId49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E1A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>
        <p:scale>
          <a:sx n="70" d="100"/>
          <a:sy n="70" d="100"/>
        </p:scale>
        <p:origin x="-133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ngsana New"/>
                <a:ea typeface="Angsana New"/>
                <a:cs typeface="Angsana New"/>
              </a:defRPr>
            </a:pPr>
            <a:r>
              <a:rPr lang="th-TH"/>
              <a:t>  </a:t>
            </a:r>
          </a:p>
        </c:rich>
      </c:tx>
      <c:layout>
        <c:manualLayout>
          <c:xMode val="edge"/>
          <c:yMode val="edge"/>
          <c:x val="0.53464327175794746"/>
          <c:y val="1.530610507906957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100649481887926"/>
          <c:y val="0.15246203755882856"/>
          <c:w val="0.77042399172699039"/>
          <c:h val="0.596938775510204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'ข้อมูล '!$F$4</c:f>
              <c:strCache>
                <c:ptCount val="1"/>
                <c:pt idx="0">
                  <c:v>% ชาย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75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'ข้อมูล '!$B$5:$B$21</c:f>
              <c:strCache>
                <c:ptCount val="17"/>
                <c:pt idx="0">
                  <c:v>00-04</c:v>
                </c:pt>
                <c:pt idx="1">
                  <c:v>05-09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80+</c:v>
                </c:pt>
              </c:strCache>
            </c:strRef>
          </c:cat>
          <c:val>
            <c:numRef>
              <c:f>'ข้อมูล '!$F$5:$F$21</c:f>
              <c:numCache>
                <c:formatCode>0;0.00</c:formatCode>
                <c:ptCount val="17"/>
                <c:pt idx="0">
                  <c:v>-2.5333467728387595</c:v>
                </c:pt>
                <c:pt idx="1">
                  <c:v>-3.0944461243826229</c:v>
                </c:pt>
                <c:pt idx="2">
                  <c:v>-3.0742868662433223</c:v>
                </c:pt>
                <c:pt idx="3">
                  <c:v>-2.9096529247723684</c:v>
                </c:pt>
                <c:pt idx="4">
                  <c:v>-3.0944461243826229</c:v>
                </c:pt>
                <c:pt idx="5">
                  <c:v>-3.7429022611967881</c:v>
                </c:pt>
                <c:pt idx="6">
                  <c:v>-3.8504183046063907</c:v>
                </c:pt>
                <c:pt idx="7">
                  <c:v>-4.2636830964620502</c:v>
                </c:pt>
                <c:pt idx="8">
                  <c:v>-4.1326479185565974</c:v>
                </c:pt>
                <c:pt idx="9">
                  <c:v>-3.6253065887175353</c:v>
                </c:pt>
                <c:pt idx="10">
                  <c:v>-3.6185868360044351</c:v>
                </c:pt>
                <c:pt idx="11">
                  <c:v>-3.158283775157074</c:v>
                </c:pt>
                <c:pt idx="12">
                  <c:v>-2.1839196317575511</c:v>
                </c:pt>
                <c:pt idx="13">
                  <c:v>-1.8445721197459934</c:v>
                </c:pt>
                <c:pt idx="14">
                  <c:v>-1.2767530154890301</c:v>
                </c:pt>
                <c:pt idx="15">
                  <c:v>-1.068440681382925</c:v>
                </c:pt>
                <c:pt idx="16">
                  <c:v>-1.6866579309881395</c:v>
                </c:pt>
              </c:numCache>
            </c:numRef>
          </c:val>
        </c:ser>
        <c:ser>
          <c:idx val="1"/>
          <c:order val="1"/>
          <c:tx>
            <c:strRef>
              <c:f>'ข้อมูล '!$G$4</c:f>
              <c:strCache>
                <c:ptCount val="1"/>
                <c:pt idx="0">
                  <c:v>% หญิง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  <a:prstDash val="solid"/>
            </a:ln>
          </c:spPr>
          <c:invertIfNegative val="1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75" b="0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'ข้อมูล '!$B$5:$B$21</c:f>
              <c:strCache>
                <c:ptCount val="17"/>
                <c:pt idx="0">
                  <c:v>00-04</c:v>
                </c:pt>
                <c:pt idx="1">
                  <c:v>05-09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80+</c:v>
                </c:pt>
              </c:strCache>
            </c:strRef>
          </c:cat>
          <c:val>
            <c:numRef>
              <c:f>'ข้อมูล '!$G$5:$G$21</c:f>
              <c:numCache>
                <c:formatCode>0.00</c:formatCode>
                <c:ptCount val="17"/>
                <c:pt idx="0">
                  <c:v>2.5501461546215101</c:v>
                </c:pt>
                <c:pt idx="1">
                  <c:v>3.0171689681819709</c:v>
                </c:pt>
                <c:pt idx="2">
                  <c:v>2.9634109464771696</c:v>
                </c:pt>
                <c:pt idx="3">
                  <c:v>2.9365319356247692</c:v>
                </c:pt>
                <c:pt idx="4">
                  <c:v>3.2221214259315256</c:v>
                </c:pt>
                <c:pt idx="5">
                  <c:v>3.3497967274804288</c:v>
                </c:pt>
                <c:pt idx="6">
                  <c:v>3.6051473305782347</c:v>
                </c:pt>
                <c:pt idx="7">
                  <c:v>3.7798609011188389</c:v>
                </c:pt>
                <c:pt idx="8">
                  <c:v>4.0889695259214465</c:v>
                </c:pt>
                <c:pt idx="9">
                  <c:v>3.8672176863891408</c:v>
                </c:pt>
                <c:pt idx="10">
                  <c:v>3.8940966972415416</c:v>
                </c:pt>
                <c:pt idx="11">
                  <c:v>3.4909115344555319</c:v>
                </c:pt>
                <c:pt idx="12">
                  <c:v>2.5803850418304606</c:v>
                </c:pt>
                <c:pt idx="13">
                  <c:v>2.2208782716796023</c:v>
                </c:pt>
                <c:pt idx="14">
                  <c:v>1.5858616402916372</c:v>
                </c:pt>
                <c:pt idx="15">
                  <c:v>1.4615462150992844</c:v>
                </c:pt>
                <c:pt idx="16">
                  <c:v>2.2275980243927025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33563136"/>
        <c:axId val="133564672"/>
      </c:barChart>
      <c:catAx>
        <c:axId val="133563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700" b="0" i="0" u="none" strike="noStrike" baseline="0">
                <a:solidFill>
                  <a:srgbClr val="000000"/>
                </a:solidFill>
                <a:latin typeface="Angsana New"/>
                <a:ea typeface="Angsana New"/>
                <a:cs typeface="Angsana New"/>
              </a:defRPr>
            </a:pPr>
            <a:endParaRPr lang="th-TH"/>
          </a:p>
        </c:txPr>
        <c:crossAx val="1335646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3564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ngsana New"/>
                    <a:ea typeface="Angsana New"/>
                    <a:cs typeface="Angsana New"/>
                  </a:defRPr>
                </a:pPr>
                <a:r>
                  <a:rPr lang="th-TH"/>
                  <a:t>ร้อยละ</a:t>
                </a:r>
              </a:p>
            </c:rich>
          </c:tx>
          <c:layout>
            <c:manualLayout>
              <c:xMode val="edge"/>
              <c:yMode val="edge"/>
              <c:x val="0.4281282204074574"/>
              <c:y val="0.83163266494589971"/>
            </c:manualLayout>
          </c:layout>
          <c:overlay val="0"/>
          <c:spPr>
            <a:noFill/>
            <a:ln w="25400">
              <a:noFill/>
            </a:ln>
          </c:spPr>
        </c:title>
        <c:numFmt formatCode="0;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75" b="0" i="0" u="none" strike="noStrike" baseline="0">
                <a:solidFill>
                  <a:srgbClr val="000000"/>
                </a:solidFill>
                <a:latin typeface="Cordia New"/>
                <a:ea typeface="Cordia New"/>
                <a:cs typeface="Cordia New"/>
              </a:defRPr>
            </a:pPr>
            <a:endParaRPr lang="th-TH"/>
          </a:p>
        </c:txPr>
        <c:crossAx val="133563136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Cordia New"/>
          <a:ea typeface="Cordia New"/>
          <a:cs typeface="Cordia New"/>
        </a:defRPr>
      </a:pPr>
      <a:endParaRPr lang="th-TH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 baseline="0">
                <a:latin typeface="Angsana New" panose="02020603050405020304" pitchFamily="18" charset="-34"/>
                <a:cs typeface="Angsana New" panose="02020603050405020304" pitchFamily="18" charset="-34"/>
              </a:defRPr>
            </a:pPr>
            <a:r>
              <a:rPr lang="th-TH" sz="2200" baseline="0" dirty="0" smtClean="0">
                <a:solidFill>
                  <a:schemeClr val="bg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แผนภูมิแสดงจำนวนสาเหตุการตาย </a:t>
            </a:r>
            <a:r>
              <a:rPr lang="en-US" sz="2200" baseline="0" dirty="0" smtClean="0">
                <a:solidFill>
                  <a:schemeClr val="bg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 </a:t>
            </a:r>
            <a:r>
              <a:rPr lang="th-TH" sz="2200" baseline="0" dirty="0" smtClean="0">
                <a:solidFill>
                  <a:schemeClr val="bg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อันดับอำเภอช้างกลาง</a:t>
            </a:r>
            <a:endParaRPr lang="th-TH" sz="2200" baseline="0" dirty="0">
              <a:solidFill>
                <a:schemeClr val="bg2">
                  <a:lumMod val="5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latin typeface="Angsana New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ชรา</c:v>
                </c:pt>
                <c:pt idx="1">
                  <c:v>มะเร็งตับ</c:v>
                </c:pt>
                <c:pt idx="2">
                  <c:v>หมดสติเป็นลม</c:v>
                </c:pt>
                <c:pt idx="3">
                  <c:v>ไตวานเรื้องรัง</c:v>
                </c:pt>
                <c:pt idx="4">
                  <c:v>เบาหวาน</c:v>
                </c:pt>
                <c:pt idx="5">
                  <c:v>อุบัติเหตุทางถนน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898624"/>
        <c:axId val="133900160"/>
      </c:barChart>
      <c:catAx>
        <c:axId val="133898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i="0" baseline="0">
                <a:solidFill>
                  <a:schemeClr val="tx1">
                    <a:lumMod val="9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pPr>
            <a:endParaRPr lang="th-TH"/>
          </a:p>
        </c:txPr>
        <c:crossAx val="133900160"/>
        <c:crosses val="autoZero"/>
        <c:auto val="1"/>
        <c:lblAlgn val="ctr"/>
        <c:lblOffset val="100"/>
        <c:noMultiLvlLbl val="0"/>
      </c:catAx>
      <c:valAx>
        <c:axId val="133900160"/>
        <c:scaling>
          <c:orientation val="minMax"/>
        </c:scaling>
        <c:delete val="0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out"/>
        <c:minorTickMark val="none"/>
        <c:tickLblPos val="nextTo"/>
        <c:crossAx val="133898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sz="2200" baseline="0" dirty="0" smtClean="0">
                <a:solidFill>
                  <a:schemeClr val="bg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แผนภูมิแสดงอัตราป่วยตามระบบรายงาน </a:t>
            </a:r>
            <a:r>
              <a:rPr lang="en-US" sz="2200" baseline="0" dirty="0" smtClean="0">
                <a:solidFill>
                  <a:schemeClr val="bg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506 </a:t>
            </a:r>
            <a:r>
              <a:rPr lang="th-TH" sz="2200" baseline="0" dirty="0" smtClean="0">
                <a:solidFill>
                  <a:schemeClr val="bg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  </a:t>
            </a:r>
            <a:r>
              <a:rPr lang="en-US" sz="2200" baseline="0" dirty="0" smtClean="0">
                <a:solidFill>
                  <a:schemeClr val="bg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2562</a:t>
            </a:r>
            <a:endParaRPr lang="th-TH" sz="2200" baseline="0" dirty="0">
              <a:solidFill>
                <a:schemeClr val="bg2">
                  <a:lumMod val="5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ngsana New" panose="02020603050405020304" pitchFamily="18" charset="-34"/>
                    <a:cs typeface="Angsana New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Pyrexia</c:v>
                </c:pt>
                <c:pt idx="1">
                  <c:v>Diarrhoea</c:v>
                </c:pt>
                <c:pt idx="2">
                  <c:v>H.conjunctivitis</c:v>
                </c:pt>
                <c:pt idx="3">
                  <c:v>Pneumonia</c:v>
                </c:pt>
                <c:pt idx="4">
                  <c:v>Hand,foot and mouth disease</c:v>
                </c:pt>
                <c:pt idx="5">
                  <c:v>Influenza,total(15,91)</c:v>
                </c:pt>
                <c:pt idx="6">
                  <c:v>Chickenpox</c:v>
                </c:pt>
                <c:pt idx="7">
                  <c:v>D.H.F,Total(26,27,66)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172.77</c:v>
                </c:pt>
                <c:pt idx="1">
                  <c:v>95.98</c:v>
                </c:pt>
                <c:pt idx="2">
                  <c:v>38.93</c:v>
                </c:pt>
                <c:pt idx="3">
                  <c:v>31.99</c:v>
                </c:pt>
                <c:pt idx="4">
                  <c:v>19.2</c:v>
                </c:pt>
                <c:pt idx="5">
                  <c:v>6.4</c:v>
                </c:pt>
                <c:pt idx="6">
                  <c:v>6.4</c:v>
                </c:pt>
                <c:pt idx="7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954560"/>
        <c:axId val="164037376"/>
      </c:barChart>
      <c:catAx>
        <c:axId val="13395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0" baseline="0">
                <a:latin typeface="Angsana New" panose="02020603050405020304" pitchFamily="18" charset="-34"/>
                <a:cs typeface="Angsana New" panose="02020603050405020304" pitchFamily="18" charset="-34"/>
              </a:defRPr>
            </a:pPr>
            <a:endParaRPr lang="th-TH"/>
          </a:p>
        </c:txPr>
        <c:crossAx val="164037376"/>
        <c:crosses val="autoZero"/>
        <c:auto val="1"/>
        <c:lblAlgn val="ctr"/>
        <c:lblOffset val="100"/>
        <c:noMultiLvlLbl val="0"/>
      </c:catAx>
      <c:valAx>
        <c:axId val="164037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954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128474029201438E-2"/>
          <c:y val="3.4335875984251966E-2"/>
          <c:w val="0.83644324607207388"/>
          <c:h val="0.57478198818897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RI</c:v>
                </c:pt>
              </c:strCache>
            </c:strRef>
          </c:tx>
          <c:spPr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000">
                  <a:srgbClr val="FAC77D"/>
                </a:gs>
                <a:gs pos="47000">
                  <a:srgbClr val="FBA97D"/>
                </a:gs>
                <a:gs pos="98000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latin typeface="Angsana New" panose="02020603050405020304" pitchFamily="18" charset="-34"/>
                    <a:cs typeface="Angsana New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รพ.สต.บ้านจันดี</c:v>
                </c:pt>
                <c:pt idx="1">
                  <c:v>รพ.สต.บ้านมะนาวหวาน</c:v>
                </c:pt>
                <c:pt idx="2">
                  <c:v>รพ.สต.บ้านควนส้าน</c:v>
                </c:pt>
                <c:pt idx="3">
                  <c:v>รพ.สต.บ้านหน้าเหมน</c:v>
                </c:pt>
                <c:pt idx="4">
                  <c:v>รพ.สต.บ้านหลักช้าง</c:v>
                </c:pt>
                <c:pt idx="5">
                  <c:v>รพ.สต.บ้านไสคา</c:v>
                </c:pt>
                <c:pt idx="6">
                  <c:v>รพ.สต.เฉลิมพระเกียรติ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4.4400000000000004</c:v>
                </c:pt>
                <c:pt idx="1">
                  <c:v>0.79</c:v>
                </c:pt>
                <c:pt idx="2">
                  <c:v>3.5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</c:v>
                </c:pt>
              </c:strCache>
            </c:strRef>
          </c:tx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59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latin typeface="Angsana New" panose="02020603050405020304" pitchFamily="18" charset="-34"/>
                    <a:cs typeface="Angsana New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รพ.สต.บ้านจันดี</c:v>
                </c:pt>
                <c:pt idx="1">
                  <c:v>รพ.สต.บ้านมะนาวหวาน</c:v>
                </c:pt>
                <c:pt idx="2">
                  <c:v>รพ.สต.บ้านควนส้าน</c:v>
                </c:pt>
                <c:pt idx="3">
                  <c:v>รพ.สต.บ้านหน้าเหมน</c:v>
                </c:pt>
                <c:pt idx="4">
                  <c:v>รพ.สต.บ้านหลักช้าง</c:v>
                </c:pt>
                <c:pt idx="5">
                  <c:v>รพ.สต.บ้านไสคา</c:v>
                </c:pt>
                <c:pt idx="6">
                  <c:v>รพ.สต.เฉลิมพระเกียรติ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11.11</c:v>
                </c:pt>
                <c:pt idx="1">
                  <c:v>20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238080"/>
        <c:axId val="184239616"/>
      </c:barChart>
      <c:catAx>
        <c:axId val="184238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4239616"/>
        <c:crosses val="autoZero"/>
        <c:auto val="1"/>
        <c:lblAlgn val="ctr"/>
        <c:lblOffset val="100"/>
        <c:noMultiLvlLbl val="0"/>
      </c:catAx>
      <c:valAx>
        <c:axId val="184239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238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0277394506942477"/>
          <c:y val="0.10701500984251969"/>
          <c:w val="8.9640278917635194E-2"/>
          <c:h val="0.1734699803149606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0C4EB7-66DE-4268-B374-F2B28A51BA4D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99103955-717A-4D74-84A5-90C751C1E534}">
      <dgm:prSet phldrT="[ข้อความ]" custT="1"/>
      <dgm:spPr/>
      <dgm:t>
        <a:bodyPr/>
        <a:lstStyle/>
        <a:p>
          <a:r>
            <a:rPr lang="th-TH" sz="24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รพ.พ่อท่านคล้าย 30,000  คน</a:t>
          </a:r>
          <a:endParaRPr lang="th-TH" sz="2400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A14E0C85-ACF7-49AD-A083-BC04454B95D4}" type="parTrans" cxnId="{203A9BD4-02BF-4BBA-94C4-18AB954F875E}">
      <dgm:prSet/>
      <dgm:spPr/>
      <dgm:t>
        <a:bodyPr/>
        <a:lstStyle/>
        <a:p>
          <a:endParaRPr lang="th-TH"/>
        </a:p>
      </dgm:t>
    </dgm:pt>
    <dgm:pt modelId="{96ED8F55-4B89-4350-BFAD-2CADB63E05C6}" type="sibTrans" cxnId="{203A9BD4-02BF-4BBA-94C4-18AB954F875E}">
      <dgm:prSet/>
      <dgm:spPr/>
      <dgm:t>
        <a:bodyPr/>
        <a:lstStyle/>
        <a:p>
          <a:endParaRPr lang="th-TH"/>
        </a:p>
      </dgm:t>
    </dgm:pt>
    <dgm:pt modelId="{2DC24D05-0849-4FB5-A4AB-DBE19E7FBD73}">
      <dgm:prSet phldrT="[ข้อความ]" custT="1"/>
      <dgm:spPr/>
      <dgm:t>
        <a:bodyPr/>
        <a:lstStyle/>
        <a:p>
          <a:r>
            <a:rPr lang="th-TH" sz="2400" b="1" dirty="0" err="1" smtClean="0">
              <a:latin typeface="Angsana New" panose="02020603050405020304" pitchFamily="18" charset="-34"/>
              <a:cs typeface="Angsana New" panose="02020603050405020304" pitchFamily="18" charset="-34"/>
            </a:rPr>
            <a:t>รพ.พิ</a:t>
          </a:r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ปูน </a:t>
          </a:r>
        </a:p>
        <a:p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27,500 คน</a:t>
          </a:r>
          <a:endParaRPr lang="th-TH" sz="2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0A0AEBD-2353-4E13-8F8E-E6897F782A27}" type="parTrans" cxnId="{73608F3C-3A47-49E4-9DD4-6E74B26631CC}">
      <dgm:prSet/>
      <dgm:spPr/>
      <dgm:t>
        <a:bodyPr/>
        <a:lstStyle/>
        <a:p>
          <a:endParaRPr lang="th-TH"/>
        </a:p>
      </dgm:t>
    </dgm:pt>
    <dgm:pt modelId="{54D17F5D-9F86-4404-96EB-68602BB973BB}" type="sibTrans" cxnId="{73608F3C-3A47-49E4-9DD4-6E74B26631CC}">
      <dgm:prSet/>
      <dgm:spPr/>
      <dgm:t>
        <a:bodyPr/>
        <a:lstStyle/>
        <a:p>
          <a:endParaRPr lang="th-TH"/>
        </a:p>
      </dgm:t>
    </dgm:pt>
    <dgm:pt modelId="{650A24F2-12D3-4B3B-9096-6792E2CB2FD8}">
      <dgm:prSet phldrT="[ข้อความ]" custT="1"/>
      <dgm:spPr/>
      <dgm:t>
        <a:bodyPr/>
        <a:lstStyle/>
        <a:p>
          <a:r>
            <a: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รพ.ฉวาง  67,000 คน</a:t>
          </a:r>
          <a:endParaRPr lang="th-TH" sz="2400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9D512E0A-9C09-49C1-BC60-0A6D4F273B9B}" type="parTrans" cxnId="{4A3EED9A-B129-45AE-AFFC-C4D29CEA8020}">
      <dgm:prSet/>
      <dgm:spPr/>
      <dgm:t>
        <a:bodyPr/>
        <a:lstStyle/>
        <a:p>
          <a:endParaRPr lang="th-TH"/>
        </a:p>
      </dgm:t>
    </dgm:pt>
    <dgm:pt modelId="{7777900B-717B-4AC9-AB00-25ECFD36C3BE}" type="sibTrans" cxnId="{4A3EED9A-B129-45AE-AFFC-C4D29CEA8020}">
      <dgm:prSet/>
      <dgm:spPr/>
      <dgm:t>
        <a:bodyPr/>
        <a:lstStyle/>
        <a:p>
          <a:endParaRPr lang="th-TH"/>
        </a:p>
      </dgm:t>
    </dgm:pt>
    <dgm:pt modelId="{4B5295FE-08E9-403E-8E63-C3605A32A9F1}">
      <dgm:prSet phldrT="[ข้อความ]" custT="1"/>
      <dgm:spPr/>
      <dgm:t>
        <a:bodyPr/>
        <a:lstStyle/>
        <a:p>
          <a:r>
            <a:rPr lang="th-TH" sz="2400" b="1" dirty="0" smtClean="0">
              <a:cs typeface="+mj-cs"/>
            </a:rPr>
            <a:t>รพ.ถ้ำพรรณรา 20000 คน</a:t>
          </a:r>
          <a:endParaRPr lang="th-TH" sz="2400" b="1" dirty="0">
            <a:cs typeface="+mj-cs"/>
          </a:endParaRPr>
        </a:p>
      </dgm:t>
    </dgm:pt>
    <dgm:pt modelId="{A4664DDB-6AAC-4DC7-A067-992FF8CEB722}" type="sibTrans" cxnId="{83DB6DF3-91DB-43FC-8428-8AD34D672C11}">
      <dgm:prSet/>
      <dgm:spPr/>
      <dgm:t>
        <a:bodyPr/>
        <a:lstStyle/>
        <a:p>
          <a:endParaRPr lang="th-TH"/>
        </a:p>
      </dgm:t>
    </dgm:pt>
    <dgm:pt modelId="{970086C7-E36A-4C65-B48F-6BF1ED6B474A}" type="parTrans" cxnId="{83DB6DF3-91DB-43FC-8428-8AD34D672C11}">
      <dgm:prSet/>
      <dgm:spPr/>
      <dgm:t>
        <a:bodyPr/>
        <a:lstStyle/>
        <a:p>
          <a:endParaRPr lang="th-TH"/>
        </a:p>
      </dgm:t>
    </dgm:pt>
    <dgm:pt modelId="{B713E427-DB4A-4993-BA1B-357D7308D703}" type="pres">
      <dgm:prSet presAssocID="{CD0C4EB7-66DE-4268-B374-F2B28A51BA4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FED5147-96AB-4F9C-B0FE-7EFFF22EDBB9}" type="pres">
      <dgm:prSet presAssocID="{99103955-717A-4D74-84A5-90C751C1E534}" presName="centerShape" presStyleLbl="node0" presStyleIdx="0" presStyleCnt="1"/>
      <dgm:spPr/>
      <dgm:t>
        <a:bodyPr/>
        <a:lstStyle/>
        <a:p>
          <a:endParaRPr lang="th-TH"/>
        </a:p>
      </dgm:t>
    </dgm:pt>
    <dgm:pt modelId="{7193586E-D69A-4E6E-BFFF-49D75CCF0936}" type="pres">
      <dgm:prSet presAssocID="{970086C7-E36A-4C65-B48F-6BF1ED6B474A}" presName="parTrans" presStyleLbl="bgSibTrans2D1" presStyleIdx="0" presStyleCnt="3"/>
      <dgm:spPr/>
      <dgm:t>
        <a:bodyPr/>
        <a:lstStyle/>
        <a:p>
          <a:endParaRPr lang="th-TH"/>
        </a:p>
      </dgm:t>
    </dgm:pt>
    <dgm:pt modelId="{8762230F-D5D4-4C22-A17E-ACA5A21AC43C}" type="pres">
      <dgm:prSet presAssocID="{4B5295FE-08E9-403E-8E63-C3605A32A9F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F2C2AE3-58C7-40C2-894D-92CA5665483C}" type="pres">
      <dgm:prSet presAssocID="{10A0AEBD-2353-4E13-8F8E-E6897F782A27}" presName="parTrans" presStyleLbl="bgSibTrans2D1" presStyleIdx="1" presStyleCnt="3"/>
      <dgm:spPr/>
      <dgm:t>
        <a:bodyPr/>
        <a:lstStyle/>
        <a:p>
          <a:endParaRPr lang="th-TH"/>
        </a:p>
      </dgm:t>
    </dgm:pt>
    <dgm:pt modelId="{D95B7E21-15C9-4909-9EDD-8AB32B6BBDA5}" type="pres">
      <dgm:prSet presAssocID="{2DC24D05-0849-4FB5-A4AB-DBE19E7FBD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D7B8B40-CBAB-45E8-8A9B-0B412BE65A61}" type="pres">
      <dgm:prSet presAssocID="{9D512E0A-9C09-49C1-BC60-0A6D4F273B9B}" presName="parTrans" presStyleLbl="bgSibTrans2D1" presStyleIdx="2" presStyleCnt="3"/>
      <dgm:spPr/>
      <dgm:t>
        <a:bodyPr/>
        <a:lstStyle/>
        <a:p>
          <a:endParaRPr lang="th-TH"/>
        </a:p>
      </dgm:t>
    </dgm:pt>
    <dgm:pt modelId="{423FDA0C-36D3-4798-88A4-EA94777BBAE4}" type="pres">
      <dgm:prSet presAssocID="{650A24F2-12D3-4B3B-9096-6792E2CB2FD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DCCD593-68FC-40EE-ABBC-26BBB05968EB}" type="presOf" srcId="{99103955-717A-4D74-84A5-90C751C1E534}" destId="{AFED5147-96AB-4F9C-B0FE-7EFFF22EDBB9}" srcOrd="0" destOrd="0" presId="urn:microsoft.com/office/officeart/2005/8/layout/radial4"/>
    <dgm:cxn modelId="{99AEB744-39CC-46BD-BA96-4D9A762BFBE1}" type="presOf" srcId="{2DC24D05-0849-4FB5-A4AB-DBE19E7FBD73}" destId="{D95B7E21-15C9-4909-9EDD-8AB32B6BBDA5}" srcOrd="0" destOrd="0" presId="urn:microsoft.com/office/officeart/2005/8/layout/radial4"/>
    <dgm:cxn modelId="{08306D7B-5406-4434-8A37-99F50FF0217A}" type="presOf" srcId="{970086C7-E36A-4C65-B48F-6BF1ED6B474A}" destId="{7193586E-D69A-4E6E-BFFF-49D75CCF0936}" srcOrd="0" destOrd="0" presId="urn:microsoft.com/office/officeart/2005/8/layout/radial4"/>
    <dgm:cxn modelId="{73608F3C-3A47-49E4-9DD4-6E74B26631CC}" srcId="{99103955-717A-4D74-84A5-90C751C1E534}" destId="{2DC24D05-0849-4FB5-A4AB-DBE19E7FBD73}" srcOrd="1" destOrd="0" parTransId="{10A0AEBD-2353-4E13-8F8E-E6897F782A27}" sibTransId="{54D17F5D-9F86-4404-96EB-68602BB973BB}"/>
    <dgm:cxn modelId="{D84BEEE6-118B-458E-B5F3-EFB47F05D484}" type="presOf" srcId="{650A24F2-12D3-4B3B-9096-6792E2CB2FD8}" destId="{423FDA0C-36D3-4798-88A4-EA94777BBAE4}" srcOrd="0" destOrd="0" presId="urn:microsoft.com/office/officeart/2005/8/layout/radial4"/>
    <dgm:cxn modelId="{00ED333B-3C1F-48CA-BB0B-B15155AC16F7}" type="presOf" srcId="{10A0AEBD-2353-4E13-8F8E-E6897F782A27}" destId="{DF2C2AE3-58C7-40C2-894D-92CA5665483C}" srcOrd="0" destOrd="0" presId="urn:microsoft.com/office/officeart/2005/8/layout/radial4"/>
    <dgm:cxn modelId="{A9A19AA9-F6CC-47A9-9F69-0135B1806DD4}" type="presOf" srcId="{4B5295FE-08E9-403E-8E63-C3605A32A9F1}" destId="{8762230F-D5D4-4C22-A17E-ACA5A21AC43C}" srcOrd="0" destOrd="0" presId="urn:microsoft.com/office/officeart/2005/8/layout/radial4"/>
    <dgm:cxn modelId="{203A9BD4-02BF-4BBA-94C4-18AB954F875E}" srcId="{CD0C4EB7-66DE-4268-B374-F2B28A51BA4D}" destId="{99103955-717A-4D74-84A5-90C751C1E534}" srcOrd="0" destOrd="0" parTransId="{A14E0C85-ACF7-49AD-A083-BC04454B95D4}" sibTransId="{96ED8F55-4B89-4350-BFAD-2CADB63E05C6}"/>
    <dgm:cxn modelId="{83DB6DF3-91DB-43FC-8428-8AD34D672C11}" srcId="{99103955-717A-4D74-84A5-90C751C1E534}" destId="{4B5295FE-08E9-403E-8E63-C3605A32A9F1}" srcOrd="0" destOrd="0" parTransId="{970086C7-E36A-4C65-B48F-6BF1ED6B474A}" sibTransId="{A4664DDB-6AAC-4DC7-A067-992FF8CEB722}"/>
    <dgm:cxn modelId="{388AA512-09D5-46D4-AE91-79ACF5625230}" type="presOf" srcId="{CD0C4EB7-66DE-4268-B374-F2B28A51BA4D}" destId="{B713E427-DB4A-4993-BA1B-357D7308D703}" srcOrd="0" destOrd="0" presId="urn:microsoft.com/office/officeart/2005/8/layout/radial4"/>
    <dgm:cxn modelId="{70823BE1-05A4-474E-8542-D30CC6D0FC83}" type="presOf" srcId="{9D512E0A-9C09-49C1-BC60-0A6D4F273B9B}" destId="{2D7B8B40-CBAB-45E8-8A9B-0B412BE65A61}" srcOrd="0" destOrd="0" presId="urn:microsoft.com/office/officeart/2005/8/layout/radial4"/>
    <dgm:cxn modelId="{4A3EED9A-B129-45AE-AFFC-C4D29CEA8020}" srcId="{99103955-717A-4D74-84A5-90C751C1E534}" destId="{650A24F2-12D3-4B3B-9096-6792E2CB2FD8}" srcOrd="2" destOrd="0" parTransId="{9D512E0A-9C09-49C1-BC60-0A6D4F273B9B}" sibTransId="{7777900B-717B-4AC9-AB00-25ECFD36C3BE}"/>
    <dgm:cxn modelId="{0BB711F3-933C-4EB0-8F4A-2ED8B8E29053}" type="presParOf" srcId="{B713E427-DB4A-4993-BA1B-357D7308D703}" destId="{AFED5147-96AB-4F9C-B0FE-7EFFF22EDBB9}" srcOrd="0" destOrd="0" presId="urn:microsoft.com/office/officeart/2005/8/layout/radial4"/>
    <dgm:cxn modelId="{A3AEE063-4FE8-43C8-93E3-1DFD083A67B0}" type="presParOf" srcId="{B713E427-DB4A-4993-BA1B-357D7308D703}" destId="{7193586E-D69A-4E6E-BFFF-49D75CCF0936}" srcOrd="1" destOrd="0" presId="urn:microsoft.com/office/officeart/2005/8/layout/radial4"/>
    <dgm:cxn modelId="{AD05DB80-13EB-462B-B6F1-2AD837F12550}" type="presParOf" srcId="{B713E427-DB4A-4993-BA1B-357D7308D703}" destId="{8762230F-D5D4-4C22-A17E-ACA5A21AC43C}" srcOrd="2" destOrd="0" presId="urn:microsoft.com/office/officeart/2005/8/layout/radial4"/>
    <dgm:cxn modelId="{CC9BEA4C-0D96-4B6E-87F4-EF13DA55D744}" type="presParOf" srcId="{B713E427-DB4A-4993-BA1B-357D7308D703}" destId="{DF2C2AE3-58C7-40C2-894D-92CA5665483C}" srcOrd="3" destOrd="0" presId="urn:microsoft.com/office/officeart/2005/8/layout/radial4"/>
    <dgm:cxn modelId="{EAF18D72-AFAA-4258-9C1B-AB41ED2E6B45}" type="presParOf" srcId="{B713E427-DB4A-4993-BA1B-357D7308D703}" destId="{D95B7E21-15C9-4909-9EDD-8AB32B6BBDA5}" srcOrd="4" destOrd="0" presId="urn:microsoft.com/office/officeart/2005/8/layout/radial4"/>
    <dgm:cxn modelId="{B700F2D1-B718-48FE-AF54-AA217FF48EAE}" type="presParOf" srcId="{B713E427-DB4A-4993-BA1B-357D7308D703}" destId="{2D7B8B40-CBAB-45E8-8A9B-0B412BE65A61}" srcOrd="5" destOrd="0" presId="urn:microsoft.com/office/officeart/2005/8/layout/radial4"/>
    <dgm:cxn modelId="{61081847-D7C0-4838-8B4B-F49354E47B77}" type="presParOf" srcId="{B713E427-DB4A-4993-BA1B-357D7308D703}" destId="{423FDA0C-36D3-4798-88A4-EA94777BBAE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8BB1B3-3622-490D-9CC0-A2D8F438B29C}" type="doc">
      <dgm:prSet loTypeId="urn:microsoft.com/office/officeart/2005/8/layout/radial6" loCatId="cycl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th-TH"/>
        </a:p>
      </dgm:t>
    </dgm:pt>
    <dgm:pt modelId="{C750C020-93C0-46CB-97CC-119CF4830375}">
      <dgm:prSet phldrT="[ข้อความ]" custT="1"/>
      <dgm:spPr/>
      <dgm:t>
        <a:bodyPr/>
        <a:lstStyle/>
        <a:p>
          <a:r>
            <a:rPr lang="th-TH" sz="4400" dirty="0" err="1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พชอ</a:t>
          </a:r>
          <a:endParaRPr lang="th-TH" sz="4400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62C53BE-0CE2-48F4-89A5-35AD7F175F45}" type="parTrans" cxnId="{EE2913A9-4FF5-407D-BB71-01AD75DBB2DF}">
      <dgm:prSet/>
      <dgm:spPr/>
      <dgm:t>
        <a:bodyPr/>
        <a:lstStyle/>
        <a:p>
          <a:endParaRPr lang="th-TH" sz="200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C710E71B-C125-48A1-A627-45B55C7280B1}" type="sibTrans" cxnId="{EE2913A9-4FF5-407D-BB71-01AD75DBB2DF}">
      <dgm:prSet/>
      <dgm:spPr/>
      <dgm:t>
        <a:bodyPr/>
        <a:lstStyle/>
        <a:p>
          <a:endParaRPr lang="th-TH" sz="200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327D5EE7-1FAE-452C-B777-6057C23F30A8}">
      <dgm:prSet phldrT="[ข้อความ]" custT="1"/>
      <dgm:spPr/>
      <dgm:t>
        <a:bodyPr/>
        <a:lstStyle/>
        <a:p>
          <a:r>
            <a:rPr lang="th-TH" sz="2400" b="1" dirty="0" err="1" smtClean="0">
              <a:solidFill>
                <a:schemeClr val="bg2">
                  <a:lumMod val="20000"/>
                  <a:lumOff val="8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พชอ</a:t>
          </a:r>
          <a:r>
            <a:rPr lang="th-TH" sz="2400" b="1" dirty="0" smtClean="0">
              <a:solidFill>
                <a:schemeClr val="bg2">
                  <a:lumMod val="20000"/>
                  <a:lumOff val="8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. สู่ </a:t>
          </a:r>
          <a:r>
            <a:rPr lang="th-TH" sz="2400" b="1" dirty="0" err="1" smtClean="0">
              <a:solidFill>
                <a:schemeClr val="bg2">
                  <a:lumMod val="20000"/>
                  <a:lumOff val="8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พชต</a:t>
          </a:r>
          <a:endParaRPr lang="th-TH" sz="2400" b="1" dirty="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D0B430EA-04FB-4955-AC33-43015A2CF296}" type="parTrans" cxnId="{D13BED9B-354E-41BA-81BE-5A3C39BD7891}">
      <dgm:prSet/>
      <dgm:spPr/>
      <dgm:t>
        <a:bodyPr/>
        <a:lstStyle/>
        <a:p>
          <a:endParaRPr lang="th-TH" sz="200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7CA7A1A4-F21D-4F19-B465-75ECA1DC9064}" type="sibTrans" cxnId="{D13BED9B-354E-41BA-81BE-5A3C39BD7891}">
      <dgm:prSet/>
      <dgm:spPr/>
      <dgm:t>
        <a:bodyPr/>
        <a:lstStyle/>
        <a:p>
          <a:endParaRPr lang="th-TH" sz="200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29D28110-9E60-4B39-8B43-5002A5E1879D}">
      <dgm:prSet phldrT="[ข้อความ]" custT="1"/>
      <dgm:spPr/>
      <dgm:t>
        <a:bodyPr/>
        <a:lstStyle/>
        <a:p>
          <a:r>
            <a:rPr lang="th-TH" sz="2400" b="1" dirty="0" smtClean="0">
              <a:solidFill>
                <a:schemeClr val="bg2">
                  <a:lumMod val="20000"/>
                  <a:lumOff val="8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การดำเนินงานตามประเด็นที่กำหนด</a:t>
          </a:r>
          <a:endParaRPr lang="th-TH" sz="2400" b="1" dirty="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E10D9C30-074C-41ED-908C-CB34EB410ABC}" type="parTrans" cxnId="{1929500C-D8EA-44D1-B41F-F1CED1D9EF11}">
      <dgm:prSet/>
      <dgm:spPr/>
      <dgm:t>
        <a:bodyPr/>
        <a:lstStyle/>
        <a:p>
          <a:endParaRPr lang="th-TH" sz="200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B7474EAD-8EDB-42E6-B766-A18861F19129}" type="sibTrans" cxnId="{1929500C-D8EA-44D1-B41F-F1CED1D9EF11}">
      <dgm:prSet/>
      <dgm:spPr/>
      <dgm:t>
        <a:bodyPr/>
        <a:lstStyle/>
        <a:p>
          <a:endParaRPr lang="th-TH" sz="200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6DA3606-1C72-40FD-8274-8D63DAC9DD3A}">
      <dgm:prSet phldrT="[ข้อความ]" custT="1"/>
      <dgm:spPr/>
      <dgm:t>
        <a:bodyPr/>
        <a:lstStyle/>
        <a:p>
          <a:r>
            <a:rPr lang="th-TH" sz="2400" b="1" dirty="0" smtClean="0">
              <a:solidFill>
                <a:schemeClr val="bg2">
                  <a:lumMod val="20000"/>
                  <a:lumOff val="8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สร้างความเข้มแข็ง ภาคีเครือข่าย</a:t>
          </a:r>
          <a:endParaRPr lang="th-TH" sz="2400" b="1" dirty="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9CD1A6E7-047F-45AA-86C0-EB2C61202BDE}" type="parTrans" cxnId="{C9F335B7-3CF9-43BB-8334-C308AEA1D3E3}">
      <dgm:prSet/>
      <dgm:spPr/>
      <dgm:t>
        <a:bodyPr/>
        <a:lstStyle/>
        <a:p>
          <a:endParaRPr lang="th-TH" sz="200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02874073-C3E5-4BE9-9D05-65672EDF53B9}" type="sibTrans" cxnId="{C9F335B7-3CF9-43BB-8334-C308AEA1D3E3}">
      <dgm:prSet/>
      <dgm:spPr/>
      <dgm:t>
        <a:bodyPr/>
        <a:lstStyle/>
        <a:p>
          <a:endParaRPr lang="th-TH" sz="200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67EA1FB2-9A10-4546-AE29-7F9EE702092F}">
      <dgm:prSet phldrT="[ข้อความ]" custT="1"/>
      <dgm:spPr/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พัฒนาตำบล       นำร่องสู่กระบวนงาน</a:t>
          </a:r>
          <a:endParaRPr lang="th-TH" sz="2400" b="1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5956263D-AC26-46B5-A3FF-C3394D50C785}" type="parTrans" cxnId="{20760C25-02AA-41E1-B808-8B58F4F8903E}">
      <dgm:prSet/>
      <dgm:spPr/>
      <dgm:t>
        <a:bodyPr/>
        <a:lstStyle/>
        <a:p>
          <a:endParaRPr lang="th-TH" sz="200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1454B188-E4D5-455A-8254-A7D9B2EDB9AB}" type="sibTrans" cxnId="{20760C25-02AA-41E1-B808-8B58F4F8903E}">
      <dgm:prSet/>
      <dgm:spPr/>
      <dgm:t>
        <a:bodyPr/>
        <a:lstStyle/>
        <a:p>
          <a:endParaRPr lang="th-TH" sz="200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B94C2770-7C53-487F-BB1D-61BAB7EC68BA}">
      <dgm:prSet/>
      <dgm:spPr/>
      <dgm:t>
        <a:bodyPr/>
        <a:lstStyle/>
        <a:p>
          <a:endParaRPr lang="th-TH"/>
        </a:p>
      </dgm:t>
    </dgm:pt>
    <dgm:pt modelId="{58A712C0-0A9B-4351-A8A8-77CA28320B3A}" type="parTrans" cxnId="{C736C5F7-2E03-4194-9F71-071A328170E8}">
      <dgm:prSet/>
      <dgm:spPr/>
      <dgm:t>
        <a:bodyPr/>
        <a:lstStyle/>
        <a:p>
          <a:endParaRPr lang="th-TH"/>
        </a:p>
      </dgm:t>
    </dgm:pt>
    <dgm:pt modelId="{EE1548D8-7145-41E7-AD67-F1C8A25E0A9B}" type="sibTrans" cxnId="{C736C5F7-2E03-4194-9F71-071A328170E8}">
      <dgm:prSet/>
      <dgm:spPr/>
      <dgm:t>
        <a:bodyPr/>
        <a:lstStyle/>
        <a:p>
          <a:endParaRPr lang="th-TH"/>
        </a:p>
      </dgm:t>
    </dgm:pt>
    <dgm:pt modelId="{B3DE2E78-C2FA-4A42-8170-F210B40DB240}">
      <dgm:prSet/>
      <dgm:spPr/>
      <dgm:t>
        <a:bodyPr/>
        <a:lstStyle/>
        <a:p>
          <a:endParaRPr lang="th-TH"/>
        </a:p>
      </dgm:t>
    </dgm:pt>
    <dgm:pt modelId="{1C625060-F9C4-4288-A6F6-6D15DEE56FA1}" type="parTrans" cxnId="{40924990-CA67-4E26-96A4-B6303B09C73D}">
      <dgm:prSet/>
      <dgm:spPr/>
      <dgm:t>
        <a:bodyPr/>
        <a:lstStyle/>
        <a:p>
          <a:endParaRPr lang="th-TH"/>
        </a:p>
      </dgm:t>
    </dgm:pt>
    <dgm:pt modelId="{F95D75DF-4339-4CCC-857F-F32BAC56DAD8}" type="sibTrans" cxnId="{40924990-CA67-4E26-96A4-B6303B09C73D}">
      <dgm:prSet/>
      <dgm:spPr/>
      <dgm:t>
        <a:bodyPr/>
        <a:lstStyle/>
        <a:p>
          <a:endParaRPr lang="th-TH"/>
        </a:p>
      </dgm:t>
    </dgm:pt>
    <dgm:pt modelId="{D82F5AA6-B38E-4D98-AFB4-B282940385FA}">
      <dgm:prSet/>
      <dgm:spPr/>
      <dgm:t>
        <a:bodyPr/>
        <a:lstStyle/>
        <a:p>
          <a:endParaRPr lang="th-TH" b="1" dirty="0">
            <a:latin typeface="Angsana New" panose="02020603050405020304" pitchFamily="18" charset="-34"/>
            <a:cs typeface="Angsana New" panose="02020603050405020304" pitchFamily="18" charset="-34"/>
          </a:endParaRPr>
        </a:p>
      </dgm:t>
    </dgm:pt>
    <dgm:pt modelId="{50388E84-C794-446C-8192-FE9D0C933AB0}" type="parTrans" cxnId="{96C59930-C1FE-439D-AC4E-F3BB8A8DB6C8}">
      <dgm:prSet/>
      <dgm:spPr/>
      <dgm:t>
        <a:bodyPr/>
        <a:lstStyle/>
        <a:p>
          <a:endParaRPr lang="th-TH"/>
        </a:p>
      </dgm:t>
    </dgm:pt>
    <dgm:pt modelId="{197AC2FF-B717-4840-8EBD-A77C35A459B3}" type="sibTrans" cxnId="{96C59930-C1FE-439D-AC4E-F3BB8A8DB6C8}">
      <dgm:prSet/>
      <dgm:spPr/>
      <dgm:t>
        <a:bodyPr/>
        <a:lstStyle/>
        <a:p>
          <a:endParaRPr lang="th-TH"/>
        </a:p>
      </dgm:t>
    </dgm:pt>
    <dgm:pt modelId="{2E5B0F08-E0CA-48D9-8808-8EA105A85F00}" type="pres">
      <dgm:prSet presAssocID="{4F8BB1B3-3622-490D-9CC0-A2D8F438B29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C153389-9694-4D3B-972B-AB8EC317EB41}" type="pres">
      <dgm:prSet presAssocID="{C750C020-93C0-46CB-97CC-119CF4830375}" presName="centerShape" presStyleLbl="node0" presStyleIdx="0" presStyleCnt="1" custScaleX="113589" custLinFactNeighborX="-2656" custLinFactNeighborY="-1387"/>
      <dgm:spPr/>
      <dgm:t>
        <a:bodyPr/>
        <a:lstStyle/>
        <a:p>
          <a:endParaRPr lang="th-TH"/>
        </a:p>
      </dgm:t>
    </dgm:pt>
    <dgm:pt modelId="{46EBF99C-F221-4A33-A79E-6F4AE63C1131}" type="pres">
      <dgm:prSet presAssocID="{327D5EE7-1FAE-452C-B777-6057C23F30A8}" presName="node" presStyleLbl="node1" presStyleIdx="0" presStyleCnt="4" custScaleX="15208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30406D5-9811-4356-9304-5FBA4DC68F4B}" type="pres">
      <dgm:prSet presAssocID="{327D5EE7-1FAE-452C-B777-6057C23F30A8}" presName="dummy" presStyleCnt="0"/>
      <dgm:spPr/>
    </dgm:pt>
    <dgm:pt modelId="{954206B4-0BD3-4C33-8490-A08644C02D1E}" type="pres">
      <dgm:prSet presAssocID="{7CA7A1A4-F21D-4F19-B465-75ECA1DC9064}" presName="sibTrans" presStyleLbl="sibTrans2D1" presStyleIdx="0" presStyleCnt="4"/>
      <dgm:spPr/>
      <dgm:t>
        <a:bodyPr/>
        <a:lstStyle/>
        <a:p>
          <a:endParaRPr lang="th-TH"/>
        </a:p>
      </dgm:t>
    </dgm:pt>
    <dgm:pt modelId="{0454556D-73CA-4E28-A1FF-319650A52529}" type="pres">
      <dgm:prSet presAssocID="{29D28110-9E60-4B39-8B43-5002A5E1879D}" presName="node" presStyleLbl="node1" presStyleIdx="1" presStyleCnt="4" custScaleX="184306" custScaleY="16127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C766905-6447-485F-A49F-FB3CF727DCCB}" type="pres">
      <dgm:prSet presAssocID="{29D28110-9E60-4B39-8B43-5002A5E1879D}" presName="dummy" presStyleCnt="0"/>
      <dgm:spPr/>
    </dgm:pt>
    <dgm:pt modelId="{73B0E68C-E754-41CE-A829-CDF9B0739203}" type="pres">
      <dgm:prSet presAssocID="{B7474EAD-8EDB-42E6-B766-A18861F19129}" presName="sibTrans" presStyleLbl="sibTrans2D1" presStyleIdx="1" presStyleCnt="4"/>
      <dgm:spPr/>
      <dgm:t>
        <a:bodyPr/>
        <a:lstStyle/>
        <a:p>
          <a:endParaRPr lang="th-TH"/>
        </a:p>
      </dgm:t>
    </dgm:pt>
    <dgm:pt modelId="{4C47BD4C-1E52-40FD-BC2F-76FDC9F35C7C}" type="pres">
      <dgm:prSet presAssocID="{06DA3606-1C72-40FD-8274-8D63DAC9DD3A}" presName="node" presStyleLbl="node1" presStyleIdx="2" presStyleCnt="4" custScaleX="24734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2DB38CC-4D0D-47DC-8E5C-9AA5FA902C00}" type="pres">
      <dgm:prSet presAssocID="{06DA3606-1C72-40FD-8274-8D63DAC9DD3A}" presName="dummy" presStyleCnt="0"/>
      <dgm:spPr/>
    </dgm:pt>
    <dgm:pt modelId="{77D3F6AC-36D9-4BDE-A5C9-694BE75CE217}" type="pres">
      <dgm:prSet presAssocID="{02874073-C3E5-4BE9-9D05-65672EDF53B9}" presName="sibTrans" presStyleLbl="sibTrans2D1" presStyleIdx="2" presStyleCnt="4" custScaleX="129437"/>
      <dgm:spPr/>
      <dgm:t>
        <a:bodyPr/>
        <a:lstStyle/>
        <a:p>
          <a:endParaRPr lang="th-TH"/>
        </a:p>
      </dgm:t>
    </dgm:pt>
    <dgm:pt modelId="{D274199C-67A8-4967-8333-C1853E410001}" type="pres">
      <dgm:prSet presAssocID="{67EA1FB2-9A10-4546-AE29-7F9EE702092F}" presName="node" presStyleLbl="node1" presStyleIdx="3" presStyleCnt="4" custScaleX="177938" custScaleY="155813" custRadScaleRad="136927" custRadScaleInc="251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5073725-D04F-4056-AE05-8998E6079B42}" type="pres">
      <dgm:prSet presAssocID="{67EA1FB2-9A10-4546-AE29-7F9EE702092F}" presName="dummy" presStyleCnt="0"/>
      <dgm:spPr/>
    </dgm:pt>
    <dgm:pt modelId="{C341E3D6-DEDB-4996-BD47-2E14BEE4A83F}" type="pres">
      <dgm:prSet presAssocID="{1454B188-E4D5-455A-8254-A7D9B2EDB9AB}" presName="sibTrans" presStyleLbl="sibTrans2D1" presStyleIdx="3" presStyleCnt="4" custScaleX="130715"/>
      <dgm:spPr/>
      <dgm:t>
        <a:bodyPr/>
        <a:lstStyle/>
        <a:p>
          <a:endParaRPr lang="th-TH"/>
        </a:p>
      </dgm:t>
    </dgm:pt>
  </dgm:ptLst>
  <dgm:cxnLst>
    <dgm:cxn modelId="{C9F335B7-3CF9-43BB-8334-C308AEA1D3E3}" srcId="{C750C020-93C0-46CB-97CC-119CF4830375}" destId="{06DA3606-1C72-40FD-8274-8D63DAC9DD3A}" srcOrd="2" destOrd="0" parTransId="{9CD1A6E7-047F-45AA-86C0-EB2C61202BDE}" sibTransId="{02874073-C3E5-4BE9-9D05-65672EDF53B9}"/>
    <dgm:cxn modelId="{901BF6D3-BBAA-448A-AEF0-07FA56D13AF6}" type="presOf" srcId="{327D5EE7-1FAE-452C-B777-6057C23F30A8}" destId="{46EBF99C-F221-4A33-A79E-6F4AE63C1131}" srcOrd="0" destOrd="0" presId="urn:microsoft.com/office/officeart/2005/8/layout/radial6"/>
    <dgm:cxn modelId="{D13BED9B-354E-41BA-81BE-5A3C39BD7891}" srcId="{C750C020-93C0-46CB-97CC-119CF4830375}" destId="{327D5EE7-1FAE-452C-B777-6057C23F30A8}" srcOrd="0" destOrd="0" parTransId="{D0B430EA-04FB-4955-AC33-43015A2CF296}" sibTransId="{7CA7A1A4-F21D-4F19-B465-75ECA1DC9064}"/>
    <dgm:cxn modelId="{414B9FCE-C253-41D3-9B48-9701A1A8FEEE}" type="presOf" srcId="{06DA3606-1C72-40FD-8274-8D63DAC9DD3A}" destId="{4C47BD4C-1E52-40FD-BC2F-76FDC9F35C7C}" srcOrd="0" destOrd="0" presId="urn:microsoft.com/office/officeart/2005/8/layout/radial6"/>
    <dgm:cxn modelId="{20760C25-02AA-41E1-B808-8B58F4F8903E}" srcId="{C750C020-93C0-46CB-97CC-119CF4830375}" destId="{67EA1FB2-9A10-4546-AE29-7F9EE702092F}" srcOrd="3" destOrd="0" parTransId="{5956263D-AC26-46B5-A3FF-C3394D50C785}" sibTransId="{1454B188-E4D5-455A-8254-A7D9B2EDB9AB}"/>
    <dgm:cxn modelId="{65A1B4C5-96A8-4106-ABF4-DEED91BDF4EC}" type="presOf" srcId="{B7474EAD-8EDB-42E6-B766-A18861F19129}" destId="{73B0E68C-E754-41CE-A829-CDF9B0739203}" srcOrd="0" destOrd="0" presId="urn:microsoft.com/office/officeart/2005/8/layout/radial6"/>
    <dgm:cxn modelId="{96C59930-C1FE-439D-AC4E-F3BB8A8DB6C8}" srcId="{4F8BB1B3-3622-490D-9CC0-A2D8F438B29C}" destId="{D82F5AA6-B38E-4D98-AFB4-B282940385FA}" srcOrd="3" destOrd="0" parTransId="{50388E84-C794-446C-8192-FE9D0C933AB0}" sibTransId="{197AC2FF-B717-4840-8EBD-A77C35A459B3}"/>
    <dgm:cxn modelId="{01B0CB9E-537B-473D-A8D6-0EA8A49CB430}" type="presOf" srcId="{4F8BB1B3-3622-490D-9CC0-A2D8F438B29C}" destId="{2E5B0F08-E0CA-48D9-8808-8EA105A85F00}" srcOrd="0" destOrd="0" presId="urn:microsoft.com/office/officeart/2005/8/layout/radial6"/>
    <dgm:cxn modelId="{7992CEAA-FBFA-453E-B6FB-B598A15FFEFA}" type="presOf" srcId="{7CA7A1A4-F21D-4F19-B465-75ECA1DC9064}" destId="{954206B4-0BD3-4C33-8490-A08644C02D1E}" srcOrd="0" destOrd="0" presId="urn:microsoft.com/office/officeart/2005/8/layout/radial6"/>
    <dgm:cxn modelId="{9AEA08F7-1EEE-4DF5-8738-27EB70E86E41}" type="presOf" srcId="{29D28110-9E60-4B39-8B43-5002A5E1879D}" destId="{0454556D-73CA-4E28-A1FF-319650A52529}" srcOrd="0" destOrd="0" presId="urn:microsoft.com/office/officeart/2005/8/layout/radial6"/>
    <dgm:cxn modelId="{EE2913A9-4FF5-407D-BB71-01AD75DBB2DF}" srcId="{4F8BB1B3-3622-490D-9CC0-A2D8F438B29C}" destId="{C750C020-93C0-46CB-97CC-119CF4830375}" srcOrd="0" destOrd="0" parTransId="{262C53BE-0CE2-48F4-89A5-35AD7F175F45}" sibTransId="{C710E71B-C125-48A1-A627-45B55C7280B1}"/>
    <dgm:cxn modelId="{C736C5F7-2E03-4194-9F71-071A328170E8}" srcId="{4F8BB1B3-3622-490D-9CC0-A2D8F438B29C}" destId="{B94C2770-7C53-487F-BB1D-61BAB7EC68BA}" srcOrd="1" destOrd="0" parTransId="{58A712C0-0A9B-4351-A8A8-77CA28320B3A}" sibTransId="{EE1548D8-7145-41E7-AD67-F1C8A25E0A9B}"/>
    <dgm:cxn modelId="{74D0A0B8-6CB7-4572-9F9F-DEF77AD49611}" type="presOf" srcId="{02874073-C3E5-4BE9-9D05-65672EDF53B9}" destId="{77D3F6AC-36D9-4BDE-A5C9-694BE75CE217}" srcOrd="0" destOrd="0" presId="urn:microsoft.com/office/officeart/2005/8/layout/radial6"/>
    <dgm:cxn modelId="{40924990-CA67-4E26-96A4-B6303B09C73D}" srcId="{4F8BB1B3-3622-490D-9CC0-A2D8F438B29C}" destId="{B3DE2E78-C2FA-4A42-8170-F210B40DB240}" srcOrd="2" destOrd="0" parTransId="{1C625060-F9C4-4288-A6F6-6D15DEE56FA1}" sibTransId="{F95D75DF-4339-4CCC-857F-F32BAC56DAD8}"/>
    <dgm:cxn modelId="{1929500C-D8EA-44D1-B41F-F1CED1D9EF11}" srcId="{C750C020-93C0-46CB-97CC-119CF4830375}" destId="{29D28110-9E60-4B39-8B43-5002A5E1879D}" srcOrd="1" destOrd="0" parTransId="{E10D9C30-074C-41ED-908C-CB34EB410ABC}" sibTransId="{B7474EAD-8EDB-42E6-B766-A18861F19129}"/>
    <dgm:cxn modelId="{7C54AF06-225F-4189-89D9-AF19F0CD9933}" type="presOf" srcId="{67EA1FB2-9A10-4546-AE29-7F9EE702092F}" destId="{D274199C-67A8-4967-8333-C1853E410001}" srcOrd="0" destOrd="0" presId="urn:microsoft.com/office/officeart/2005/8/layout/radial6"/>
    <dgm:cxn modelId="{D4BC289A-5694-44ED-894C-B5F79F95CD35}" type="presOf" srcId="{C750C020-93C0-46CB-97CC-119CF4830375}" destId="{DC153389-9694-4D3B-972B-AB8EC317EB41}" srcOrd="0" destOrd="0" presId="urn:microsoft.com/office/officeart/2005/8/layout/radial6"/>
    <dgm:cxn modelId="{05532E8F-0024-4ED3-9266-836B665123B0}" type="presOf" srcId="{1454B188-E4D5-455A-8254-A7D9B2EDB9AB}" destId="{C341E3D6-DEDB-4996-BD47-2E14BEE4A83F}" srcOrd="0" destOrd="0" presId="urn:microsoft.com/office/officeart/2005/8/layout/radial6"/>
    <dgm:cxn modelId="{E6D3C1D8-147F-46B6-A2F6-936177642E01}" type="presParOf" srcId="{2E5B0F08-E0CA-48D9-8808-8EA105A85F00}" destId="{DC153389-9694-4D3B-972B-AB8EC317EB41}" srcOrd="0" destOrd="0" presId="urn:microsoft.com/office/officeart/2005/8/layout/radial6"/>
    <dgm:cxn modelId="{A18A3FA0-ACE2-4369-9542-35637B5DC2DE}" type="presParOf" srcId="{2E5B0F08-E0CA-48D9-8808-8EA105A85F00}" destId="{46EBF99C-F221-4A33-A79E-6F4AE63C1131}" srcOrd="1" destOrd="0" presId="urn:microsoft.com/office/officeart/2005/8/layout/radial6"/>
    <dgm:cxn modelId="{C1F81FFA-0A4C-460E-902D-66C522CCDA49}" type="presParOf" srcId="{2E5B0F08-E0CA-48D9-8808-8EA105A85F00}" destId="{A30406D5-9811-4356-9304-5FBA4DC68F4B}" srcOrd="2" destOrd="0" presId="urn:microsoft.com/office/officeart/2005/8/layout/radial6"/>
    <dgm:cxn modelId="{2C382D06-C659-4C78-9BC1-7C4835B6C89A}" type="presParOf" srcId="{2E5B0F08-E0CA-48D9-8808-8EA105A85F00}" destId="{954206B4-0BD3-4C33-8490-A08644C02D1E}" srcOrd="3" destOrd="0" presId="urn:microsoft.com/office/officeart/2005/8/layout/radial6"/>
    <dgm:cxn modelId="{4A2F1DCC-9828-47C7-B11B-36C4300F4A48}" type="presParOf" srcId="{2E5B0F08-E0CA-48D9-8808-8EA105A85F00}" destId="{0454556D-73CA-4E28-A1FF-319650A52529}" srcOrd="4" destOrd="0" presId="urn:microsoft.com/office/officeart/2005/8/layout/radial6"/>
    <dgm:cxn modelId="{1DA74D99-5E22-4B47-9735-F9F1EA94630D}" type="presParOf" srcId="{2E5B0F08-E0CA-48D9-8808-8EA105A85F00}" destId="{8C766905-6447-485F-A49F-FB3CF727DCCB}" srcOrd="5" destOrd="0" presId="urn:microsoft.com/office/officeart/2005/8/layout/radial6"/>
    <dgm:cxn modelId="{93E403FF-1583-4423-BF57-CD128E643C1C}" type="presParOf" srcId="{2E5B0F08-E0CA-48D9-8808-8EA105A85F00}" destId="{73B0E68C-E754-41CE-A829-CDF9B0739203}" srcOrd="6" destOrd="0" presId="urn:microsoft.com/office/officeart/2005/8/layout/radial6"/>
    <dgm:cxn modelId="{3A0E39EF-6A94-484A-B570-D435662BA850}" type="presParOf" srcId="{2E5B0F08-E0CA-48D9-8808-8EA105A85F00}" destId="{4C47BD4C-1E52-40FD-BC2F-76FDC9F35C7C}" srcOrd="7" destOrd="0" presId="urn:microsoft.com/office/officeart/2005/8/layout/radial6"/>
    <dgm:cxn modelId="{2B73497F-BD20-4626-8D96-32665810FEE3}" type="presParOf" srcId="{2E5B0F08-E0CA-48D9-8808-8EA105A85F00}" destId="{22DB38CC-4D0D-47DC-8E5C-9AA5FA902C00}" srcOrd="8" destOrd="0" presId="urn:microsoft.com/office/officeart/2005/8/layout/radial6"/>
    <dgm:cxn modelId="{445F86F9-1B35-43BD-9547-F5D2FF037F16}" type="presParOf" srcId="{2E5B0F08-E0CA-48D9-8808-8EA105A85F00}" destId="{77D3F6AC-36D9-4BDE-A5C9-694BE75CE217}" srcOrd="9" destOrd="0" presId="urn:microsoft.com/office/officeart/2005/8/layout/radial6"/>
    <dgm:cxn modelId="{D87F9C1F-F052-4AF7-AFEF-9F6CAB5AA68F}" type="presParOf" srcId="{2E5B0F08-E0CA-48D9-8808-8EA105A85F00}" destId="{D274199C-67A8-4967-8333-C1853E410001}" srcOrd="10" destOrd="0" presId="urn:microsoft.com/office/officeart/2005/8/layout/radial6"/>
    <dgm:cxn modelId="{262946EF-E19E-4633-B644-F6FAA8C1BE71}" type="presParOf" srcId="{2E5B0F08-E0CA-48D9-8808-8EA105A85F00}" destId="{C5073725-D04F-4056-AE05-8998E6079B42}" srcOrd="11" destOrd="0" presId="urn:microsoft.com/office/officeart/2005/8/layout/radial6"/>
    <dgm:cxn modelId="{FE55A36F-FB78-436E-B79B-F5F8EB87AD99}" type="presParOf" srcId="{2E5B0F08-E0CA-48D9-8808-8EA105A85F00}" destId="{C341E3D6-DEDB-4996-BD47-2E14BEE4A83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D5147-96AB-4F9C-B0FE-7EFFF22EDBB9}">
      <dsp:nvSpPr>
        <dsp:cNvPr id="0" name=""/>
        <dsp:cNvSpPr/>
      </dsp:nvSpPr>
      <dsp:spPr>
        <a:xfrm>
          <a:off x="1845349" y="1659115"/>
          <a:ext cx="1365053" cy="13650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รพ.พ่อท่านคล้าย 30,000  คน</a:t>
          </a:r>
          <a:endParaRPr lang="th-TH" sz="2400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2045256" y="1859022"/>
        <a:ext cx="965239" cy="965239"/>
      </dsp:txXfrm>
    </dsp:sp>
    <dsp:sp modelId="{7193586E-D69A-4E6E-BFFF-49D75CCF0936}">
      <dsp:nvSpPr>
        <dsp:cNvPr id="0" name=""/>
        <dsp:cNvSpPr/>
      </dsp:nvSpPr>
      <dsp:spPr>
        <a:xfrm rot="12900000">
          <a:off x="937330" y="1410651"/>
          <a:ext cx="1077515" cy="38904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2230F-D5D4-4C22-A17E-ACA5A21AC43C}">
      <dsp:nvSpPr>
        <dsp:cNvPr id="0" name=""/>
        <dsp:cNvSpPr/>
      </dsp:nvSpPr>
      <dsp:spPr>
        <a:xfrm>
          <a:off x="386363" y="777432"/>
          <a:ext cx="1296800" cy="10374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cs typeface="+mj-cs"/>
            </a:rPr>
            <a:t>รพ.ถ้ำพรรณรา 20000 คน</a:t>
          </a:r>
          <a:endParaRPr lang="th-TH" sz="2400" b="1" kern="1200" dirty="0">
            <a:cs typeface="+mj-cs"/>
          </a:endParaRPr>
        </a:p>
      </dsp:txBody>
      <dsp:txXfrm>
        <a:off x="416749" y="807818"/>
        <a:ext cx="1236028" cy="976668"/>
      </dsp:txXfrm>
    </dsp:sp>
    <dsp:sp modelId="{DF2C2AE3-58C7-40C2-894D-92CA5665483C}">
      <dsp:nvSpPr>
        <dsp:cNvPr id="0" name=""/>
        <dsp:cNvSpPr/>
      </dsp:nvSpPr>
      <dsp:spPr>
        <a:xfrm rot="16200000">
          <a:off x="1989118" y="863125"/>
          <a:ext cx="1077515" cy="38904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B7E21-15C9-4909-9EDD-8AB32B6BBDA5}">
      <dsp:nvSpPr>
        <dsp:cNvPr id="0" name=""/>
        <dsp:cNvSpPr/>
      </dsp:nvSpPr>
      <dsp:spPr>
        <a:xfrm>
          <a:off x="1879476" y="167"/>
          <a:ext cx="1296800" cy="10374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err="1" smtClean="0">
              <a:latin typeface="Angsana New" panose="02020603050405020304" pitchFamily="18" charset="-34"/>
              <a:cs typeface="Angsana New" panose="02020603050405020304" pitchFamily="18" charset="-34"/>
            </a:rPr>
            <a:t>รพ.พิ</a:t>
          </a:r>
          <a:r>
            <a:rPr lang="th-TH" sz="2400" b="1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ปูน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27,500 คน</a:t>
          </a:r>
          <a:endParaRPr lang="th-TH" sz="2400" b="1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909862" y="30553"/>
        <a:ext cx="1236028" cy="976668"/>
      </dsp:txXfrm>
    </dsp:sp>
    <dsp:sp modelId="{2D7B8B40-CBAB-45E8-8A9B-0B412BE65A61}">
      <dsp:nvSpPr>
        <dsp:cNvPr id="0" name=""/>
        <dsp:cNvSpPr/>
      </dsp:nvSpPr>
      <dsp:spPr>
        <a:xfrm rot="19500000">
          <a:off x="3040907" y="1410651"/>
          <a:ext cx="1077515" cy="38904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FDA0C-36D3-4798-88A4-EA94777BBAE4}">
      <dsp:nvSpPr>
        <dsp:cNvPr id="0" name=""/>
        <dsp:cNvSpPr/>
      </dsp:nvSpPr>
      <dsp:spPr>
        <a:xfrm>
          <a:off x="3372589" y="777432"/>
          <a:ext cx="1296800" cy="10374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latin typeface="Angsana New" panose="02020603050405020304" pitchFamily="18" charset="-34"/>
              <a:cs typeface="Angsana New" panose="02020603050405020304" pitchFamily="18" charset="-34"/>
            </a:rPr>
            <a:t>รพ.ฉวาง  67,000 คน</a:t>
          </a:r>
          <a:endParaRPr lang="th-TH" sz="2400" b="1" kern="1200" dirty="0"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402975" y="807818"/>
        <a:ext cx="1236028" cy="976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1E3D6-DEDB-4996-BD47-2E14BEE4A83F}">
      <dsp:nvSpPr>
        <dsp:cNvPr id="0" name=""/>
        <dsp:cNvSpPr/>
      </dsp:nvSpPr>
      <dsp:spPr>
        <a:xfrm>
          <a:off x="183099" y="515681"/>
          <a:ext cx="4494523" cy="3438414"/>
        </a:xfrm>
        <a:prstGeom prst="blockArc">
          <a:avLst>
            <a:gd name="adj1" fmla="val 10861914"/>
            <a:gd name="adj2" fmla="val 16200558"/>
            <a:gd name="adj3" fmla="val 46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D3F6AC-36D9-4BDE-A5C9-694BE75CE217}">
      <dsp:nvSpPr>
        <dsp:cNvPr id="0" name=""/>
        <dsp:cNvSpPr/>
      </dsp:nvSpPr>
      <dsp:spPr>
        <a:xfrm>
          <a:off x="205070" y="515681"/>
          <a:ext cx="4450580" cy="3438414"/>
        </a:xfrm>
        <a:prstGeom prst="blockArc">
          <a:avLst>
            <a:gd name="adj1" fmla="val 5399442"/>
            <a:gd name="adj2" fmla="val 10861915"/>
            <a:gd name="adj3" fmla="val 46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B0E68C-E754-41CE-A829-CDF9B0739203}">
      <dsp:nvSpPr>
        <dsp:cNvPr id="0" name=""/>
        <dsp:cNvSpPr/>
      </dsp:nvSpPr>
      <dsp:spPr>
        <a:xfrm>
          <a:off x="711426" y="515681"/>
          <a:ext cx="3438414" cy="3438414"/>
        </a:xfrm>
        <a:prstGeom prst="blockArc">
          <a:avLst>
            <a:gd name="adj1" fmla="val 0"/>
            <a:gd name="adj2" fmla="val 5400000"/>
            <a:gd name="adj3" fmla="val 46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4206B4-0BD3-4C33-8490-A08644C02D1E}">
      <dsp:nvSpPr>
        <dsp:cNvPr id="0" name=""/>
        <dsp:cNvSpPr/>
      </dsp:nvSpPr>
      <dsp:spPr>
        <a:xfrm>
          <a:off x="711426" y="515681"/>
          <a:ext cx="3438414" cy="3438414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153389-9694-4D3B-972B-AB8EC317EB41}">
      <dsp:nvSpPr>
        <dsp:cNvPr id="0" name=""/>
        <dsp:cNvSpPr/>
      </dsp:nvSpPr>
      <dsp:spPr>
        <a:xfrm>
          <a:off x="1442501" y="1396919"/>
          <a:ext cx="1797851" cy="15827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400" kern="1200" dirty="0" err="1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พชอ</a:t>
          </a:r>
          <a:endParaRPr lang="th-TH" sz="4400" kern="1200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705790" y="1628710"/>
        <a:ext cx="1271273" cy="1119187"/>
      </dsp:txXfrm>
    </dsp:sp>
    <dsp:sp modelId="{46EBF99C-F221-4A33-A79E-6F4AE63C1131}">
      <dsp:nvSpPr>
        <dsp:cNvPr id="0" name=""/>
        <dsp:cNvSpPr/>
      </dsp:nvSpPr>
      <dsp:spPr>
        <a:xfrm>
          <a:off x="1588112" y="1598"/>
          <a:ext cx="1685041" cy="110793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err="1" smtClean="0">
              <a:solidFill>
                <a:schemeClr val="bg2">
                  <a:lumMod val="20000"/>
                  <a:lumOff val="8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พชอ</a:t>
          </a:r>
          <a:r>
            <a:rPr lang="th-TH" sz="2400" b="1" kern="1200" dirty="0" smtClean="0">
              <a:solidFill>
                <a:schemeClr val="bg2">
                  <a:lumMod val="20000"/>
                  <a:lumOff val="8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. สู่ </a:t>
          </a:r>
          <a:r>
            <a:rPr lang="th-TH" sz="2400" b="1" kern="1200" dirty="0" err="1" smtClean="0">
              <a:solidFill>
                <a:schemeClr val="bg2">
                  <a:lumMod val="20000"/>
                  <a:lumOff val="8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พชต</a:t>
          </a:r>
          <a:endParaRPr lang="th-TH" sz="2400" b="1" kern="1200" dirty="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834881" y="163852"/>
        <a:ext cx="1191503" cy="783430"/>
      </dsp:txXfrm>
    </dsp:sp>
    <dsp:sp modelId="{0454556D-73CA-4E28-A1FF-319650A52529}">
      <dsp:nvSpPr>
        <dsp:cNvPr id="0" name=""/>
        <dsp:cNvSpPr/>
      </dsp:nvSpPr>
      <dsp:spPr>
        <a:xfrm>
          <a:off x="3088955" y="1341491"/>
          <a:ext cx="2041997" cy="178679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bg2">
                  <a:lumMod val="20000"/>
                  <a:lumOff val="8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การดำเนินงานตามประเด็นที่กำหนด</a:t>
          </a:r>
          <a:endParaRPr lang="th-TH" sz="2400" b="1" kern="1200" dirty="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3387999" y="1603161"/>
        <a:ext cx="1443909" cy="1263454"/>
      </dsp:txXfrm>
    </dsp:sp>
    <dsp:sp modelId="{4C47BD4C-1E52-40FD-BC2F-76FDC9F35C7C}">
      <dsp:nvSpPr>
        <dsp:cNvPr id="0" name=""/>
        <dsp:cNvSpPr/>
      </dsp:nvSpPr>
      <dsp:spPr>
        <a:xfrm>
          <a:off x="1060412" y="3360241"/>
          <a:ext cx="2740441" cy="110793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bg2">
                  <a:lumMod val="20000"/>
                  <a:lumOff val="8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สร้างความเข้มแข็ง ภาคีเครือข่าย</a:t>
          </a:r>
          <a:endParaRPr lang="th-TH" sz="2400" b="1" kern="1200" dirty="0">
            <a:solidFill>
              <a:schemeClr val="bg2">
                <a:lumMod val="20000"/>
                <a:lumOff val="80000"/>
              </a:schemeClr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1461740" y="3522495"/>
        <a:ext cx="1937785" cy="783430"/>
      </dsp:txXfrm>
    </dsp:sp>
    <dsp:sp modelId="{D274199C-67A8-4967-8333-C1853E410001}">
      <dsp:nvSpPr>
        <dsp:cNvPr id="0" name=""/>
        <dsp:cNvSpPr/>
      </dsp:nvSpPr>
      <dsp:spPr>
        <a:xfrm>
          <a:off x="-234409" y="1341489"/>
          <a:ext cx="1971443" cy="172631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พัฒนาตำบล       นำร่องสู่กระบวนงาน</a:t>
          </a:r>
          <a:endParaRPr lang="th-TH" sz="2400" b="1" kern="1200" dirty="0">
            <a:solidFill>
              <a:schemeClr val="tx1"/>
            </a:solidFill>
            <a:latin typeface="Angsana New" panose="02020603050405020304" pitchFamily="18" charset="-34"/>
            <a:cs typeface="Angsana New" panose="02020603050405020304" pitchFamily="18" charset="-34"/>
          </a:endParaRPr>
        </a:p>
      </dsp:txBody>
      <dsp:txXfrm>
        <a:off x="54302" y="1594302"/>
        <a:ext cx="1394021" cy="12206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0.17299</cdr:x>
      <cdr:y>0.15915</cdr:y>
    </cdr:from>
    <cdr:to>
      <cdr:x>0.26624</cdr:x>
      <cdr:y>0.22365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92023" y="888213"/>
          <a:ext cx="858183" cy="3599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8"/>
              </a:solidFill>
            </a14:hiddenFill>
          </a:ext>
        </a:extLst>
      </cdr:spPr>
      <cdr:txBody>
        <a:bodyPr xmlns:a="http://schemas.openxmlformats.org/drawingml/2006/main" vertOverflow="clip" wrap="square" lIns="36576" tIns="59436" rIns="36576" bIns="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2000" b="1" i="0" u="none" strike="noStrike" baseline="0">
              <a:solidFill>
                <a:srgbClr val="000000"/>
              </a:solidFill>
              <a:latin typeface="Angsana New"/>
              <a:cs typeface="Angsana New"/>
            </a:rPr>
            <a:t>ชาย</a:t>
          </a:r>
        </a:p>
      </cdr:txBody>
    </cdr:sp>
  </cdr:relSizeAnchor>
  <cdr:relSizeAnchor xmlns:cdr="http://schemas.openxmlformats.org/drawingml/2006/chartDrawing">
    <cdr:from>
      <cdr:x>0.75197</cdr:x>
      <cdr:y>0.14933</cdr:y>
    </cdr:from>
    <cdr:to>
      <cdr:x>0.85972</cdr:x>
      <cdr:y>0.20683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920443" y="833371"/>
          <a:ext cx="991626" cy="3208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square" lIns="36576" tIns="59436" rIns="36576" bIns="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2000" b="1" i="0" u="none" strike="noStrike" baseline="0">
              <a:solidFill>
                <a:srgbClr val="000000"/>
              </a:solidFill>
              <a:latin typeface="Angsana New"/>
              <a:cs typeface="Angsana New"/>
            </a:rPr>
            <a:t>หญิง</a:t>
          </a:r>
        </a:p>
      </cdr:txBody>
    </cdr:sp>
  </cdr:relSizeAnchor>
  <cdr:relSizeAnchor xmlns:cdr="http://schemas.openxmlformats.org/drawingml/2006/chartDrawing">
    <cdr:from>
      <cdr:x>0.06475</cdr:x>
      <cdr:y>0.077</cdr:y>
    </cdr:from>
    <cdr:to>
      <cdr:x>0.13975</cdr:x>
      <cdr:y>0.147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6391" y="431254"/>
          <a:ext cx="690801" cy="3920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59436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2000" b="1" i="0" u="none" strike="noStrike" baseline="0">
              <a:solidFill>
                <a:srgbClr val="000000"/>
              </a:solidFill>
              <a:latin typeface="Angsana New"/>
              <a:cs typeface="Angsana New"/>
            </a:rPr>
            <a:t>กลุ่มอายุ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4623E-6DC7-44DC-8A9D-DBD7D4563040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FF70A-A24C-419D-918B-61500C0C61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053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27F6-A043-4AAE-848D-48D180254B9B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113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FF70A-A24C-419D-918B-61500C0C6178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397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/>
              <a:t>25/04/62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/>
              <a:t>‹#›</a:t>
            </a:fld>
            <a:endParaRPr lang="th-T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" y="3933056"/>
            <a:ext cx="907373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สี่เหลี่ยมผืนผ้า 3"/>
          <p:cNvSpPr/>
          <p:nvPr/>
        </p:nvSpPr>
        <p:spPr>
          <a:xfrm>
            <a:off x="4038947" y="6473649"/>
            <a:ext cx="5141565" cy="4837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prstClr val="white"/>
                </a:solidFill>
                <a:latin typeface="Impact" panose="020B0806030902050204" pitchFamily="34" charset="0"/>
              </a:rPr>
              <a:t>Porthankhaiwajasit</a:t>
            </a:r>
            <a:r>
              <a:rPr lang="en-US" sz="2000" dirty="0" smtClean="0">
                <a:solidFill>
                  <a:prstClr val="white"/>
                </a:solidFill>
                <a:latin typeface="Impact" panose="020B0806030902050204" pitchFamily="34" charset="0"/>
              </a:rPr>
              <a:t> Hospital</a:t>
            </a:r>
            <a:endParaRPr lang="th-TH" sz="20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6510" y="1312724"/>
            <a:ext cx="9107490" cy="8924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เครือข่ายสุขภาพอำเภอช้างกลาง</a:t>
            </a:r>
            <a:endParaRPr lang="th-TH" sz="4800" b="1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624"/>
            <a:ext cx="10081120" cy="1312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913" y="217945"/>
            <a:ext cx="1532087" cy="15354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496" y="3933056"/>
            <a:ext cx="910850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25000"/>
                  </a:schemeClr>
                </a:solidFill>
                <a:latin typeface="Bernard MT Condensed" panose="02050806060905020404" pitchFamily="18" charset="0"/>
                <a:cs typeface="Angsana New" panose="02020603050405020304" pitchFamily="18" charset="-34"/>
              </a:rPr>
              <a:t>นายแพทย์พิทักษ์พล </a:t>
            </a:r>
            <a:r>
              <a:rPr lang="th-TH" b="1" dirty="0" err="1">
                <a:solidFill>
                  <a:schemeClr val="tx2">
                    <a:lumMod val="25000"/>
                  </a:schemeClr>
                </a:solidFill>
                <a:latin typeface="Bernard MT Condensed" panose="02050806060905020404" pitchFamily="18" charset="0"/>
                <a:cs typeface="Angsana New" panose="02020603050405020304" pitchFamily="18" charset="-34"/>
              </a:rPr>
              <a:t>บุญย</a:t>
            </a:r>
            <a:r>
              <a:rPr lang="th-TH" b="1" dirty="0">
                <a:solidFill>
                  <a:schemeClr val="tx2">
                    <a:lumMod val="25000"/>
                  </a:schemeClr>
                </a:solidFill>
                <a:latin typeface="Bernard MT Condensed" panose="02050806060905020404" pitchFamily="18" charset="0"/>
                <a:cs typeface="Angsana New" panose="02020603050405020304" pitchFamily="18" charset="-34"/>
              </a:rPr>
              <a:t>มา</a:t>
            </a:r>
            <a:r>
              <a:rPr lang="th-TH" b="1" dirty="0" err="1" smtClean="0">
                <a:solidFill>
                  <a:schemeClr val="tx2">
                    <a:lumMod val="25000"/>
                  </a:schemeClr>
                </a:solidFill>
                <a:latin typeface="Bernard MT Condensed" panose="02050806060905020404" pitchFamily="18" charset="0"/>
                <a:cs typeface="Angsana New" panose="02020603050405020304" pitchFamily="18" charset="-34"/>
              </a:rPr>
              <a:t>ลิก</a:t>
            </a:r>
            <a:r>
              <a:rPr lang="th-TH" b="1" dirty="0" smtClean="0">
                <a:solidFill>
                  <a:schemeClr val="tx2">
                    <a:lumMod val="25000"/>
                  </a:schemeClr>
                </a:solidFill>
                <a:latin typeface="Bernard MT Condensed" panose="02050806060905020404" pitchFamily="18" charset="0"/>
                <a:cs typeface="Angsana New" panose="02020603050405020304" pitchFamily="18" charset="-34"/>
              </a:rPr>
              <a:t> ผู้ตรวจ</a:t>
            </a:r>
            <a:r>
              <a:rPr lang="th-TH" b="1" dirty="0">
                <a:solidFill>
                  <a:schemeClr val="tx2">
                    <a:lumMod val="25000"/>
                  </a:schemeClr>
                </a:solidFill>
                <a:latin typeface="Bernard MT Condensed" panose="02050806060905020404" pitchFamily="18" charset="0"/>
                <a:cs typeface="Angsana New" panose="02020603050405020304" pitchFamily="18" charset="-34"/>
              </a:rPr>
              <a:t>ราชการกระทรวงสาธารณสุขเขต 11</a:t>
            </a:r>
            <a:r>
              <a:rPr lang="th-TH" dirty="0">
                <a:latin typeface="Bernard MT Condensed" panose="02050806060905020404" pitchFamily="18" charset="0"/>
              </a:rPr>
              <a:t> 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  <a:cs typeface="Angsana New" panose="02020603050405020304" pitchFamily="18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5325967" cy="1512168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r="21394" b="9636"/>
          <a:stretch/>
        </p:blipFill>
        <p:spPr>
          <a:xfrm>
            <a:off x="6732240" y="1828834"/>
            <a:ext cx="2411760" cy="2176230"/>
          </a:xfrm>
          <a:prstGeom prst="ellipse">
            <a:avLst/>
          </a:prstGeom>
          <a:ln w="63500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269486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16" y="225188"/>
            <a:ext cx="8514184" cy="1000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สรุปอัตราป่วยตามระบบรายงาน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506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ปี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2562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50"/>
            <a:ext cx="1259632" cy="1224136"/>
          </a:xfrm>
          <a:prstGeom prst="rect">
            <a:avLst/>
          </a:prstGeom>
        </p:spPr>
      </p:pic>
      <p:graphicFrame>
        <p:nvGraphicFramePr>
          <p:cNvPr id="3" name="แผนภูมิ 2"/>
          <p:cNvGraphicFramePr/>
          <p:nvPr>
            <p:extLst>
              <p:ext uri="{D42A27DB-BD31-4B8C-83A1-F6EECF244321}">
                <p14:modId xmlns:p14="http://schemas.microsoft.com/office/powerpoint/2010/main" val="360918034"/>
              </p:ext>
            </p:extLst>
          </p:nvPr>
        </p:nvGraphicFramePr>
        <p:xfrm>
          <a:off x="629816" y="1397000"/>
          <a:ext cx="8190656" cy="534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7016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762154"/>
              </p:ext>
            </p:extLst>
          </p:nvPr>
        </p:nvGraphicFramePr>
        <p:xfrm>
          <a:off x="395534" y="1349710"/>
          <a:ext cx="8496946" cy="531965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029345"/>
                <a:gridCol w="2635285"/>
                <a:gridCol w="2832316"/>
              </a:tblGrid>
              <a:tr h="531965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ประเภทบุคลากร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จำนวน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(คน)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อัตราส่วน**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3196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แพทย์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: 7,441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53196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</a:t>
                      </a:r>
                      <a:r>
                        <a:rPr lang="th-TH" sz="2400" b="1" dirty="0" err="1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ทันตแพทย์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	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: 14,882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53196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เภสัชกร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: 14,882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53196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4.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แพทย์แผนไทย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: 14,882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53196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5.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พยาบาลวิชาชีพ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22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: 1,352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53196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6.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นักวิชาการสาธารณสุข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17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: 1,750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53196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7.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เจ้าพนักงานสาธารณสุข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: 7,441</a:t>
                      </a:r>
                      <a:endParaRPr lang="th-TH" sz="2400" b="1" dirty="0" smtClean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53196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8.</a:t>
                      </a:r>
                      <a:r>
                        <a:rPr lang="th-TH" sz="2400" b="1" dirty="0" err="1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จพ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</a:t>
                      </a:r>
                      <a:r>
                        <a:rPr lang="th-TH" sz="2400" b="1" dirty="0" err="1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ทันต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สาธารณสุข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: 5,952</a:t>
                      </a:r>
                      <a:endParaRPr lang="th-TH" sz="2400" b="1" dirty="0" smtClean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53196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9.</a:t>
                      </a:r>
                      <a:r>
                        <a:rPr lang="th-TH" sz="2400" b="1" dirty="0" err="1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จพ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.เวชสถิติ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: 29764</a:t>
                      </a:r>
                      <a:endParaRPr lang="th-TH" sz="2400" b="1" dirty="0" smtClean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3" name="กล่องข้อความ 2"/>
          <p:cNvSpPr txBox="1"/>
          <p:nvPr/>
        </p:nvSpPr>
        <p:spPr>
          <a:xfrm>
            <a:off x="720080" y="123019"/>
            <a:ext cx="838842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บุคลากรเครือข่ายบริการสุขภาพช้างกลาง</a:t>
            </a:r>
          </a:p>
          <a:p>
            <a:pPr algn="ctr"/>
            <a:endParaRPr lang="th-TH" sz="1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5963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9830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วิสัยทัศน์</a:t>
            </a:r>
          </a:p>
        </p:txBody>
      </p:sp>
      <p:sp>
        <p:nvSpPr>
          <p:cNvPr id="4" name="วงรี 3"/>
          <p:cNvSpPr/>
          <p:nvPr/>
        </p:nvSpPr>
        <p:spPr>
          <a:xfrm>
            <a:off x="179512" y="1124744"/>
            <a:ext cx="8352928" cy="1511306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96000"/>
                  <a:lumMod val="100000"/>
                </a:schemeClr>
              </a:gs>
              <a:gs pos="78000">
                <a:schemeClr val="accent4">
                  <a:shade val="94000"/>
                  <a:lumMod val="94000"/>
                </a:schemeClr>
              </a:gs>
            </a:gsLst>
            <a:lin ang="0" scaled="1"/>
            <a:tileRect/>
          </a:gradFill>
          <a:scene3d>
            <a:camera prst="orthographicFront">
              <a:rot lat="0" lon="0" rev="0"/>
            </a:camera>
            <a:lightRig rig="threePt" dir="tl"/>
          </a:scene3d>
          <a:sp3d prstMaterial="plastic"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เป็นภาคีเครือข่ายสุขภาพที่มีระบบบริการคุณภาพมาตรฐาน</a:t>
            </a:r>
            <a:endParaRPr lang="en-US" sz="105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ด้วยหลักคุณธรรม นำสู่สุขภาวะ</a:t>
            </a:r>
            <a:endParaRPr lang="th-TH" sz="4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 bwMode="auto">
          <a:xfrm>
            <a:off x="-36450" y="2708920"/>
            <a:ext cx="9144000" cy="660382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96000"/>
                  <a:lumMod val="100000"/>
                </a:schemeClr>
              </a:gs>
              <a:gs pos="78000">
                <a:schemeClr val="accent5">
                  <a:shade val="94000"/>
                  <a:lumMod val="94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headEnd/>
            <a:tailEnd/>
          </a:ln>
          <a:scene3d>
            <a:camera prst="orthographicFront">
              <a:rot lat="0" lon="0" rev="0"/>
            </a:camera>
            <a:lightRig rig="threePt" dir="tl"/>
          </a:scene3d>
          <a:sp3d prstMaterial="plastic"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พันธ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กิจ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3853" y="3429000"/>
            <a:ext cx="9121404" cy="33547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2400" b="1" dirty="0" smtClean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2400" b="1" dirty="0" smtClean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1.</a:t>
            </a:r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พัฒนาระบบบริการสุขภาพอย่างมีคุณภาพตามมาตรฐาน </a:t>
            </a:r>
            <a:endParaRPr lang="en-US" sz="24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en-US" sz="2400" b="1" dirty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2.</a:t>
            </a:r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พัฒนาระบบสารสนเทศและเทคโนโลยีให้มีประสิทธิภาพ สู่องค์กรแห่งการเรียนรู้</a:t>
            </a:r>
            <a:endParaRPr lang="en-US" sz="24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3.	พัฒนาศักยภาพบุคลากรให้มีสมรรถนะตามแผนระบบบริการสุขภาพ </a:t>
            </a:r>
            <a:r>
              <a:rPr lang="en-US" sz="2400" b="1" dirty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(service plan)</a:t>
            </a:r>
            <a:endParaRPr lang="en-US" sz="24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ea typeface="SimSun" pitchFamily="2" charset="-122"/>
                <a:cs typeface="Angsana New" panose="02020603050405020304" pitchFamily="18" charset="-34"/>
              </a:rPr>
              <a:t>4. สร้างการมีส่วนร่วมองค์กรภาคีเครือข่ายและระบบบริการสุขภาพภาคประชาชน</a:t>
            </a:r>
            <a:endParaRPr lang="en-US" sz="24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5. ปรับปรุงโครงสร้างสิ่งแวดล้อม </a:t>
            </a:r>
            <a:r>
              <a:rPr lang="th-TH" sz="2400" b="1" dirty="0" err="1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ภูมิสถาปัตย์</a:t>
            </a:r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และบรรยากาศการทำงานแบบมีส่วนร่วม</a:t>
            </a:r>
            <a:endParaRPr lang="en-US" sz="24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6. พัฒนาระบบบริหารจัดการตามหลัก</a:t>
            </a:r>
            <a:r>
              <a:rPr lang="th-TH" sz="2400" b="1" dirty="0" err="1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ธรรมาภิ</a:t>
            </a:r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บาล</a:t>
            </a:r>
            <a:endParaRPr lang="en-US" sz="24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ea typeface="Cordia New" pitchFamily="34" charset="-34"/>
                <a:cs typeface="Angsana New" panose="02020603050405020304" pitchFamily="18" charset="-34"/>
              </a:rPr>
              <a:t>7. พัฒนาโรงพยาบาลเป็นโรงพยาบาลคุณธรรม</a:t>
            </a:r>
            <a:endParaRPr lang="th-TH" sz="24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2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926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4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การพัฒนาโรงพยาบาลพ่อท่านคล้ายวาจาสิทธิ์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13" name="ไดอะแกรม 12"/>
          <p:cNvGraphicFramePr/>
          <p:nvPr>
            <p:extLst>
              <p:ext uri="{D42A27DB-BD31-4B8C-83A1-F6EECF244321}">
                <p14:modId xmlns:p14="http://schemas.microsoft.com/office/powerpoint/2010/main" val="3692635357"/>
              </p:ext>
            </p:extLst>
          </p:nvPr>
        </p:nvGraphicFramePr>
        <p:xfrm>
          <a:off x="20303" y="1700808"/>
          <a:ext cx="5055753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กล่องข้อความ 13"/>
          <p:cNvSpPr txBox="1"/>
          <p:nvPr/>
        </p:nvSpPr>
        <p:spPr>
          <a:xfrm>
            <a:off x="1403648" y="5540706"/>
            <a:ext cx="2448272" cy="57888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รวม  134,500 คน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ลูกศรขวา 14"/>
          <p:cNvSpPr/>
          <p:nvPr/>
        </p:nvSpPr>
        <p:spPr>
          <a:xfrm>
            <a:off x="4283898" y="5085360"/>
            <a:ext cx="844464" cy="38147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ขวา 15"/>
          <p:cNvSpPr/>
          <p:nvPr/>
        </p:nvSpPr>
        <p:spPr>
          <a:xfrm>
            <a:off x="4283898" y="6022973"/>
            <a:ext cx="783324" cy="38565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ลูกศรลง 16"/>
          <p:cNvSpPr/>
          <p:nvPr/>
        </p:nvSpPr>
        <p:spPr>
          <a:xfrm>
            <a:off x="2305863" y="4799020"/>
            <a:ext cx="484632" cy="66781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5458769" y="6022973"/>
            <a:ext cx="2448272" cy="57888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รพ.ทุ่งสง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" name="กล่องข้อความ 18"/>
          <p:cNvSpPr txBox="1"/>
          <p:nvPr/>
        </p:nvSpPr>
        <p:spPr>
          <a:xfrm>
            <a:off x="5458769" y="4774539"/>
            <a:ext cx="2448272" cy="105560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รพ.มหาราชนครศรีธรรมราช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2552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3140968"/>
            <a:ext cx="8712968" cy="3456004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5000"/>
                  <a:lumMod val="110000"/>
                </a:schemeClr>
              </a:gs>
              <a:gs pos="88000">
                <a:schemeClr val="accent2">
                  <a:tint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60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สรุปผล</a:t>
            </a:r>
            <a:r>
              <a:rPr lang="th-TH" sz="6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sz="60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ดำเนินงานตามตัวชี้วัดตรวจราชการ  </a:t>
            </a:r>
            <a:br>
              <a:rPr lang="th-TH" sz="60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8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กระทรวงสาธารณสุข ปี 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2562 </a:t>
            </a:r>
            <a:r>
              <a:rPr lang="th-TH" sz="48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sz="48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8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(ตุลาคม 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2561 –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8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มกราคม 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2562</a:t>
            </a:r>
            <a:r>
              <a:rPr lang="th-TH" sz="48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 </a:t>
            </a:r>
            <a:endParaRPr lang="th-TH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71467"/>
            <a:ext cx="2304256" cy="212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704" y="116632"/>
            <a:ext cx="86868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/>
            <a:r>
              <a:rPr 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คณะที่ </a:t>
            </a:r>
            <a: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  </a:t>
            </a:r>
            <a:r>
              <a:rPr lang="en-US" sz="2800" b="1" dirty="0" err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Promotioh</a:t>
            </a:r>
            <a:r>
              <a:rPr lang="en-US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Prevention &amp; Protection </a:t>
            </a:r>
            <a: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Excellence</a:t>
            </a:r>
            <a:b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ส่งเสริมสุขภาพ ป้องกันโรค และคุ้มครองผู้บริโภคเป็นเลิศ</a:t>
            </a:r>
            <a:r>
              <a:rPr lang="th-TH" sz="24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24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66324"/>
            <a:ext cx="1397288" cy="1418460"/>
          </a:xfrm>
          <a:prstGeom prst="rect">
            <a:avLst/>
          </a:prstGeom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79613"/>
              </p:ext>
            </p:extLst>
          </p:nvPr>
        </p:nvGraphicFramePr>
        <p:xfrm>
          <a:off x="251520" y="1628800"/>
          <a:ext cx="8712968" cy="4257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112"/>
                <a:gridCol w="3579166"/>
                <a:gridCol w="948984"/>
                <a:gridCol w="1378400"/>
                <a:gridCol w="202030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ลำดับ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ตัวชี้วัด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เป้าหมาย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ผลงาน(ร้อยละ)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แนวทางแก้ไข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47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เด็กอายุ 0-5 ปี ได้รับการคัดกรองพัฒนาการ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 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90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68.52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7632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ของเด็กอายุ 0-5 ปี ที่ได้รับการคัดกรองพัฒนาการ พบสงสัยล่าช้า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</a:t>
                      </a:r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20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8.11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9737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ของเด็กอายุ 0-5 ปี ที่มีพัฒนาการสงสัยล่าช้าได้รับการติดตาม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</a:t>
                      </a:r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90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75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9737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เด็กพัฒนาการล่าช้าได้รับการกระตุ้นพัฒนาการด้วย 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TEDA4I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</a:t>
                      </a:r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60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9737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เด็กอายุ 0-5 ปี สูงดีสมส่วน และส่วนสูงเฉลี่ยที่อายุ 5 ปี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</a:t>
                      </a:r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57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54.43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54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704" y="116632"/>
            <a:ext cx="8686800" cy="129614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/>
            <a:r>
              <a:rPr 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คณะที่ </a:t>
            </a:r>
            <a: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  </a:t>
            </a:r>
            <a:r>
              <a:rPr lang="en-US" sz="2800" b="1" dirty="0" err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Promotioh</a:t>
            </a:r>
            <a:r>
              <a:rPr lang="en-US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Prevention &amp; Protection </a:t>
            </a:r>
            <a: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Excellence</a:t>
            </a:r>
            <a:b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ส่งเสริมสุขภาพ ป้องกันโรค และคุ้มครองผู้บริโภคเป็นเลิศ</a:t>
            </a:r>
            <a:r>
              <a:rPr lang="th-TH" sz="24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24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66324"/>
            <a:ext cx="1397288" cy="1418460"/>
          </a:xfrm>
          <a:prstGeom prst="rect">
            <a:avLst/>
          </a:prstGeom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954171"/>
              </p:ext>
            </p:extLst>
          </p:nvPr>
        </p:nvGraphicFramePr>
        <p:xfrm>
          <a:off x="251520" y="1772816"/>
          <a:ext cx="8712968" cy="4003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112"/>
                <a:gridCol w="3579166"/>
                <a:gridCol w="948984"/>
                <a:gridCol w="1378400"/>
                <a:gridCol w="202030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ลำดับ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ตัวชี้วัด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เป้าหมาย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ผลงาน(ร้อยละ)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แนวทางแก้ไข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47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ร้อยละของตำบลที่มีระบบการส่งเสริมสุขภาพดูแลผู้สูงอายุระยะยาว (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Long Term Care) </a:t>
                      </a:r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ในชุมชนผ่านเกณฑ์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ตำบล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ดำเนินการครบ</a:t>
                      </a:r>
                      <a:r>
                        <a:rPr lang="th-TH" sz="2000" b="1" baseline="0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 </a:t>
                      </a:r>
                      <a:r>
                        <a:rPr lang="th-TH" sz="2000" b="1" baseline="0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ตำบล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7632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7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อัตราผู้ป่วยเบาหวานรายใหม่จากกลุ่มเสี่ยงเบาหวาน ไม่เกินร้อยละ 2.05 </a:t>
                      </a:r>
                    </a:p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และอัตรากลุ่มสงสัยป่วยความดันโลหิตสูงในเขตรับผิดชอบได้รับการวัดความดันโลหิตที่บ้าน ร้อยละ 30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ไม่เกินร้อยละ</a:t>
                      </a:r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0.25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0.59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80658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8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ร้อยละของโรงพยาบาลที่พัฒนาอนามัยสิ่งแวดล้อมได้ตามเกณฑ์ 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GREEN&amp;CLEAN Hospital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ระดับดี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ระดับพื้นฐาน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อยู่ในแผนพัฒนายกระดับเป็นระดับดีในปี</a:t>
                      </a:r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63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33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704" y="116632"/>
            <a:ext cx="86868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/>
            <a:r>
              <a:rPr 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คณะที่ </a:t>
            </a:r>
            <a: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  </a:t>
            </a:r>
            <a:r>
              <a:rPr lang="en-US" sz="2800" b="1" dirty="0" err="1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Promotioh</a:t>
            </a:r>
            <a:r>
              <a:rPr lang="en-US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Prevention &amp; Protection </a:t>
            </a:r>
            <a: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Excellence</a:t>
            </a:r>
            <a:b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ส่งเสริมสุขภาพ ป้องกันโรค และคุ้มครองผู้บริโภคเป็นเลิศ</a:t>
            </a:r>
            <a:r>
              <a:rPr lang="th-TH" sz="24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24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66324"/>
            <a:ext cx="1397288" cy="1418460"/>
          </a:xfrm>
          <a:prstGeom prst="rect">
            <a:avLst/>
          </a:prstGeom>
        </p:spPr>
      </p:pic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49376"/>
              </p:ext>
            </p:extLst>
          </p:nvPr>
        </p:nvGraphicFramePr>
        <p:xfrm>
          <a:off x="197769" y="2204864"/>
          <a:ext cx="8712968" cy="351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112"/>
                <a:gridCol w="3579166"/>
                <a:gridCol w="948984"/>
                <a:gridCol w="1378400"/>
                <a:gridCol w="202030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ลำดับ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ตัวชี้วัด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เป้าหมาย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ผลงาน(ร้อยละ)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แนวทางแก้ไข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47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10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ร้อยละผู้ป่วยเบาหวานและความดันโลหิตสูงที่ควบคุมได้</a:t>
                      </a:r>
                    </a:p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เบาหวาน</a:t>
                      </a:r>
                    </a:p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ความดันโลหิตสูง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2000" b="1" dirty="0" smtClean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endParaRPr lang="en-US" sz="2000" b="1" dirty="0" smtClean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</a:t>
                      </a:r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40</a:t>
                      </a:r>
                    </a:p>
                    <a:p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 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50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pPr algn="ctr"/>
                      <a:endParaRPr lang="th-TH" sz="2000" b="1" dirty="0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20.68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35.80</a:t>
                      </a:r>
                      <a:endParaRPr lang="th-TH" sz="20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</a:tr>
              <a:tr h="8147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11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ร้อยละของคลินิกหมอครอบครัวที่เปิดดำเนินการในพื้นที่ (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Primary Care Cluster) 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เป้าหมายปี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64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ปี</a:t>
                      </a:r>
                      <a:r>
                        <a:rPr lang="th-TH" sz="20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64</a:t>
                      </a:r>
                      <a:endParaRPr lang="th-TH" sz="20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</a:tr>
              <a:tr h="81479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12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อัตราตายผู้ป่วยโรคหลอดเลือดสมองตีบ/อุด/ตัน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ไม่มีผู้เสียชีวิต</a:t>
                      </a:r>
                      <a:endParaRPr lang="th-TH" sz="20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4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704" y="116632"/>
            <a:ext cx="86868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/>
            <a:r>
              <a:rPr 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คณะที่ </a:t>
            </a:r>
            <a: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 Service Excellence (</a:t>
            </a: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บริการเป็นเลิศ)</a:t>
            </a:r>
            <a:endParaRPr lang="th-TH" sz="24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66324"/>
            <a:ext cx="1397288" cy="1418460"/>
          </a:xfrm>
          <a:prstGeom prst="rect">
            <a:avLst/>
          </a:prstGeom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832004"/>
              </p:ext>
            </p:extLst>
          </p:nvPr>
        </p:nvGraphicFramePr>
        <p:xfrm>
          <a:off x="251520" y="1772816"/>
          <a:ext cx="8712968" cy="377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112"/>
                <a:gridCol w="3579166"/>
                <a:gridCol w="948984"/>
                <a:gridCol w="1378400"/>
                <a:gridCol w="202030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ลำดับ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ตัวชี้วัด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เป้าหมาย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ผลงาน(ร้อยละ)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แนวทางแก้ไข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13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อัตราความสำเร็จการรักษาผู้ป่วยวัณโรคปอดรายใหม่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 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85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12</a:t>
                      </a:r>
                      <a:r>
                        <a:rPr lang="th-TH" sz="20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ราย ไม่สิ้นสุดการรักษา</a:t>
                      </a:r>
                      <a:endParaRPr lang="th-TH" sz="20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14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ร้อยละของโรงพยาบาลที่ใช้ยาอย่างสมเหตุผล (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RDU)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ขั้น</a:t>
                      </a:r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ผ่านขั้นที่</a:t>
                      </a:r>
                      <a:r>
                        <a:rPr lang="th-TH" sz="2000" b="1" baseline="0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15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ร้อยละของผู้ป่วยนอกทั้งหมดที่ได้รับบริการตรวจ วินิจฉัย รักษาโรค ด้วยศาสตร์การแพทย์แผนไทยและการแพทย์ทางเลือก </a:t>
                      </a:r>
                    </a:p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          </a:t>
                      </a:r>
                      <a:r>
                        <a:rPr lang="th-TH" sz="2000" b="1" dirty="0" err="1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รพช</a:t>
                      </a:r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.19%, </a:t>
                      </a:r>
                    </a:p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         รพ.สต.36%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32.20</a:t>
                      </a:r>
                    </a:p>
                    <a:p>
                      <a:pPr algn="ctr"/>
                      <a:endParaRPr lang="en-US" sz="2000" b="1" dirty="0" smtClean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pPr algn="ctr"/>
                      <a:endParaRPr lang="en-US" sz="2000" b="1" dirty="0" smtClean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15.20</a:t>
                      </a:r>
                      <a:endParaRPr lang="th-TH" sz="2000" b="1" dirty="0" smtClean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60.57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(ไม่รวมส่งเสริมป้องกัน)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64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704" y="116632"/>
            <a:ext cx="86868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/>
            <a:r>
              <a:rPr 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คณะที่ </a:t>
            </a:r>
            <a: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en-US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People Excellence (</a:t>
            </a: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บุคลากรเป็นเลิศ)</a:t>
            </a:r>
            <a:endParaRPr lang="th-TH" sz="24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66324"/>
            <a:ext cx="1397288" cy="1418460"/>
          </a:xfrm>
          <a:prstGeom prst="rect">
            <a:avLst/>
          </a:prstGeom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246961"/>
              </p:ext>
            </p:extLst>
          </p:nvPr>
        </p:nvGraphicFramePr>
        <p:xfrm>
          <a:off x="179512" y="1772816"/>
          <a:ext cx="8712968" cy="4478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112"/>
                <a:gridCol w="3579166"/>
                <a:gridCol w="948984"/>
                <a:gridCol w="1378400"/>
                <a:gridCol w="202030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ลำดับ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ตัวชี้วัด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เป้าหมาย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ผลงาน(ร้อยละ)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แนวทางแก้ไข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16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อัตราการฆ่าตัวตายสำเร็จ  (≤ 6.3% ต่อ</a:t>
                      </a:r>
                      <a:r>
                        <a:rPr lang="th-TH" sz="2000" b="1" dirty="0" err="1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ปชก</a:t>
                      </a:r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.แสนคน)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ไม่เกินร้อยละ</a:t>
                      </a:r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6.3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3.21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17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ร้อยละของผู้ป่วย 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CKD </a:t>
                      </a:r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ที่มีอัตราการลดลงของ </a:t>
                      </a:r>
                      <a:r>
                        <a:rPr lang="en-US" sz="2000" b="1" dirty="0" err="1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eGFR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&lt;4 ml/min/1.73m2/</a:t>
                      </a:r>
                      <a:r>
                        <a:rPr lang="en-US" sz="2000" b="1" dirty="0" err="1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yr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อยู่ระหว่างดำเนินการ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18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ร้อยละผู้ติด</a:t>
                      </a:r>
                      <a:r>
                        <a:rPr lang="th-TH" sz="2000" b="1" dirty="0" err="1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ยาเสพติด</a:t>
                      </a:r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ที่บำบัดครบตามเกณฑ์ที่กำหนดและได้รับการติดตามดูแลต่อเนื่อง 1 ปี (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Retention Rate 1 Year)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th-TH" sz="2000" b="1" baseline="0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ราย</a:t>
                      </a:r>
                      <a:endParaRPr lang="en-US" sz="2000" b="1" dirty="0" smtClean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pPr algn="ctr"/>
                      <a:r>
                        <a:rPr lang="th-TH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อยู่ระหว่างบำบัด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19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ของผู้ใช้และผู้เสพที่บำบัดครบตามเกณฑ์ที่กำหนดของแต่ละระบบหยุดเสพต่อเนื่องหลังจำหน่ายจากการบำบัด 3 เดือน (3 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month remission rate)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 </a:t>
                      </a:r>
                      <a:r>
                        <a:rPr lang="th-TH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ราย</a:t>
                      </a:r>
                    </a:p>
                    <a:p>
                      <a:pPr algn="ctr"/>
                      <a:r>
                        <a:rPr lang="th-TH" sz="2000" b="1" dirty="0" smtClean="0">
                          <a:solidFill>
                            <a:schemeClr val="bg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ยังไม่ครบเกณฑ์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93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1" y="55623"/>
            <a:ext cx="9108503" cy="1224135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solidFill>
                  <a:srgbClr val="002060"/>
                </a:solidFill>
                <a:cs typeface="+mj-cs"/>
              </a:rPr>
              <a:t>อำเภอช้างกลาง</a:t>
            </a:r>
            <a:endParaRPr lang="th-TH" sz="4800" b="1" dirty="0">
              <a:solidFill>
                <a:srgbClr val="002060"/>
              </a:solidFill>
              <a:cs typeface="+mj-cs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24"/>
            <a:ext cx="1259632" cy="1224136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15945"/>
            <a:ext cx="9180511" cy="3969440"/>
          </a:xfrm>
          <a:prstGeom prst="rect">
            <a:avLst/>
          </a:prstGeom>
        </p:spPr>
      </p:pic>
      <p:pic>
        <p:nvPicPr>
          <p:cNvPr id="1026" name="Picture 2" descr="P:\ท่องเที่ยวเกษตร\ภาพ+รายละเอียด\2 กราบนมัสการพ่อท่านคล้ายวาจาสิทธิ์ วัดธาตุน้อย\วัดธาตุน้อย\05bwc819_resize.jpg"/>
          <p:cNvPicPr>
            <a:picLocks noChangeAspect="1" noChangeArrowheads="1"/>
          </p:cNvPicPr>
          <p:nvPr/>
        </p:nvPicPr>
        <p:blipFill>
          <a:blip r:embed="rId4" cstate="print"/>
          <a:srcRect t="4652" b="11621"/>
          <a:stretch>
            <a:fillRect/>
          </a:stretch>
        </p:blipFill>
        <p:spPr bwMode="auto">
          <a:xfrm>
            <a:off x="516989" y="1844824"/>
            <a:ext cx="2902884" cy="3843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สี่เหลี่ยมผืนผ้า 8"/>
          <p:cNvSpPr/>
          <p:nvPr/>
        </p:nvSpPr>
        <p:spPr>
          <a:xfrm>
            <a:off x="3995936" y="14847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ตำนานเมืองคล้อง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ช้าง</a:t>
            </a:r>
            <a:b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น้ำยางพันธุ์ดี</a:t>
            </a:r>
            <a:b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มากมีผลไม้</a:t>
            </a:r>
            <a:b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พ่อท่านคล้ายวาจาสิทธิ์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88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704" y="116632"/>
            <a:ext cx="86868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/>
            <a:r>
              <a:rPr lang="th-TH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คณะที่ </a:t>
            </a:r>
            <a:r>
              <a:rPr lang="en-US" sz="28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2</a:t>
            </a:r>
            <a:endParaRPr lang="th-TH" sz="24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66324"/>
            <a:ext cx="1397288" cy="1418460"/>
          </a:xfrm>
          <a:prstGeom prst="rect">
            <a:avLst/>
          </a:prstGeom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400429"/>
              </p:ext>
            </p:extLst>
          </p:nvPr>
        </p:nvGraphicFramePr>
        <p:xfrm>
          <a:off x="251520" y="2132856"/>
          <a:ext cx="8712968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112"/>
                <a:gridCol w="3579166"/>
                <a:gridCol w="948984"/>
                <a:gridCol w="1378400"/>
                <a:gridCol w="202030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ลำดับ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ตัวชี้วัด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เป้าหมาย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ผลงาน(ร้อยละ)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แนวทางแก้ไข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อัตราตายของผู้ป่วยโรคหลอดเลือดหัวใจ (ไม่เกิน 26 ต่อ</a:t>
                      </a:r>
                      <a:r>
                        <a:rPr lang="th-TH" sz="2000" b="1" dirty="0" err="1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ปชก</a:t>
                      </a:r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.แสนคน)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26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ต่อแสนประชากร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3.21</a:t>
                      </a:r>
                      <a:endParaRPr lang="th-TH" sz="20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84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704" y="116632"/>
            <a:ext cx="86868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/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คณะที่ 3  การพัฒนาระบบบริหารจัดการเพื่อสนับสนุนการจัดบริการสุขภาพ</a:t>
            </a:r>
            <a:endParaRPr lang="th-TH" sz="24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66324"/>
            <a:ext cx="1397288" cy="1418460"/>
          </a:xfrm>
          <a:prstGeom prst="rect">
            <a:avLst/>
          </a:prstGeom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266062"/>
              </p:ext>
            </p:extLst>
          </p:nvPr>
        </p:nvGraphicFramePr>
        <p:xfrm>
          <a:off x="251520" y="1520311"/>
          <a:ext cx="8712968" cy="3744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112"/>
                <a:gridCol w="3579166"/>
                <a:gridCol w="948984"/>
                <a:gridCol w="1378400"/>
                <a:gridCol w="202030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ลำดับ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ตัวชี้วัด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เป้าหมาย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ผลงาน(ร้อยละ)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แนวทางแก้ไข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ร้อยละของหน่วยงานที่มีการบริหารจัดการกำลังคนที่มีประสิทธิภาพ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100</a:t>
                      </a:r>
                      <a:endParaRPr lang="th-TH" sz="20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จำนวนหน่วยงานที่เป็นองค์กรแห่งความสุข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97</a:t>
                      </a:r>
                      <a:endParaRPr lang="th-TH" sz="20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ร้อยละของหน่วยงานในสังกัดกระทรวงสาธารณสุขผ่านเกณฑ์การประเมิน </a:t>
                      </a:r>
                      <a:r>
                        <a:rPr lang="en-US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ITA 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ผ่าน</a:t>
                      </a:r>
                      <a:r>
                        <a:rPr lang="th-TH" sz="20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ปี </a:t>
                      </a:r>
                      <a:r>
                        <a:rPr lang="en-US" sz="20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61</a:t>
                      </a:r>
                      <a:endParaRPr lang="th-TH" sz="20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ร้อยละของหน่วยบริการที่ประสบภาวะวิกฤตทางการเงิน ระดับ 7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ระดับ</a:t>
                      </a:r>
                      <a:r>
                        <a:rPr lang="th-TH" sz="20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  <a:endParaRPr lang="th-TH" sz="20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หลังจากรับโอนมกราคมจะอยู่ระดับ</a:t>
                      </a:r>
                      <a:r>
                        <a:rPr lang="th-TH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0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</a:t>
                      </a:r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6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3140968"/>
            <a:ext cx="8712968" cy="34560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60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สรุปผล</a:t>
            </a:r>
            <a:r>
              <a:rPr lang="th-TH" sz="60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sz="60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ดำเนินงานตามนโยบาย</a:t>
            </a:r>
            <a:r>
              <a:rPr lang="en-US" sz="60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en-US" sz="60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60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 </a:t>
            </a:r>
            <a:r>
              <a:rPr lang="en-US" sz="60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2562</a:t>
            </a:r>
            <a:r>
              <a:rPr lang="th-TH" sz="48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71467"/>
            <a:ext cx="2304256" cy="212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9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467544" y="980728"/>
            <a:ext cx="8676456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5010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RDU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66324"/>
            <a:ext cx="1397288" cy="1418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60" y="6074132"/>
            <a:ext cx="913764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ในปี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2561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ผ่าน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RDU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ระดับขั้น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แผนในปี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2562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ผ่านระดับขั้นที่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2554">
            <a:off x="6403704" y="4605252"/>
            <a:ext cx="3150269" cy="1353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6" name="แผนภูมิ 5"/>
          <p:cNvGraphicFramePr/>
          <p:nvPr>
            <p:extLst>
              <p:ext uri="{D42A27DB-BD31-4B8C-83A1-F6EECF244321}">
                <p14:modId xmlns:p14="http://schemas.microsoft.com/office/powerpoint/2010/main" val="1686532703"/>
              </p:ext>
            </p:extLst>
          </p:nvPr>
        </p:nvGraphicFramePr>
        <p:xfrm>
          <a:off x="1043608" y="1484784"/>
          <a:ext cx="669674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995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467544" y="980728"/>
            <a:ext cx="8676456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304265"/>
              </p:ext>
            </p:extLst>
          </p:nvPr>
        </p:nvGraphicFramePr>
        <p:xfrm>
          <a:off x="457200" y="1600200"/>
          <a:ext cx="8229600" cy="36576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106688"/>
                <a:gridCol w="1296144"/>
                <a:gridCol w="1296144"/>
                <a:gridCol w="1224136"/>
                <a:gridCol w="13064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รพ.สต.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ปี </a:t>
                      </a:r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2560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ปี</a:t>
                      </a:r>
                      <a:r>
                        <a:rPr lang="th-TH" sz="24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4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2561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ปี</a:t>
                      </a:r>
                      <a:r>
                        <a:rPr lang="th-TH" sz="24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4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2562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th-TH" sz="24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ปี </a:t>
                      </a:r>
                      <a:r>
                        <a:rPr lang="en-US" sz="24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2563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รพ.สต.บ้าน</a:t>
                      </a:r>
                      <a:r>
                        <a:rPr lang="th-TH" sz="2400" b="1" dirty="0" err="1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ควนส้าน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ผ่าน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รพ.สต.เฉลิมพระเกียรติวัดสวนขัน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ผ่าน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รพ.สต.บ้านมะนาวหวาน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ดำเนินการ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รพ.สต.บ้านไสคา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ดำเนินการ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รพ.สต.บ้านหลักช้าง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ดำเนินการ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รพ.สต.บ้านจันดี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ดำเนินการ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รพ.สต.บ้านหน้าเหมน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ดำเนินการ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5010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รพ.สต.ติดดาว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66324"/>
            <a:ext cx="1397288" cy="1418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60" y="5733256"/>
            <a:ext cx="913764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รพ.สต.ติดดาวที่ผ่านเกณฑ์ ร้อยละ 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25.58 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เป้าหมายปี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2562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ดำเนินการครบ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7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แห่ง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ผ่านไม่น้อยกว่าร้อยละ 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57.14 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21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3211" y="341784"/>
            <a:ext cx="8229600" cy="11430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67544" y="1030309"/>
            <a:ext cx="8676456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457200" y="238221"/>
            <a:ext cx="8686800" cy="8501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แผนที่ รพ.สต.ติดดาว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115905"/>
            <a:ext cx="1397288" cy="14184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3" t="10603" r="7188" b="11508"/>
          <a:stretch/>
        </p:blipFill>
        <p:spPr bwMode="auto">
          <a:xfrm>
            <a:off x="251519" y="1729434"/>
            <a:ext cx="8712967" cy="4757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7" t="23422" r="6662" b="23012"/>
          <a:stretch/>
        </p:blipFill>
        <p:spPr bwMode="auto">
          <a:xfrm>
            <a:off x="1259633" y="2830509"/>
            <a:ext cx="1224136" cy="811235"/>
          </a:xfrm>
          <a:prstGeom prst="ellips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7" t="18329" r="25036" b="31818"/>
          <a:stretch/>
        </p:blipFill>
        <p:spPr bwMode="auto">
          <a:xfrm>
            <a:off x="861334" y="5134765"/>
            <a:ext cx="1334402" cy="720080"/>
          </a:xfrm>
          <a:prstGeom prst="ellipse">
            <a:avLst/>
          </a:prstGeom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t="16925" r="3626" b="11111"/>
          <a:stretch/>
        </p:blipFill>
        <p:spPr>
          <a:xfrm>
            <a:off x="5696884" y="2499189"/>
            <a:ext cx="1323388" cy="76336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47879" r="27273" b="5833"/>
          <a:stretch/>
        </p:blipFill>
        <p:spPr>
          <a:xfrm>
            <a:off x="3610237" y="2170662"/>
            <a:ext cx="1313892" cy="794208"/>
          </a:xfrm>
          <a:prstGeom prst="ellipse">
            <a:avLst/>
          </a:prstGeom>
          <a:ln w="12700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2240" y="5638821"/>
            <a:ext cx="1461582" cy="66289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" b="22614"/>
          <a:stretch/>
        </p:blipFill>
        <p:spPr>
          <a:xfrm>
            <a:off x="4196860" y="3190549"/>
            <a:ext cx="1261529" cy="74651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4" t="-26470" r="2127" b="17232"/>
          <a:stretch/>
        </p:blipFill>
        <p:spPr>
          <a:xfrm>
            <a:off x="3896797" y="4357208"/>
            <a:ext cx="1259633" cy="71453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815408" y="5216983"/>
            <a:ext cx="1341022" cy="3745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รพ.สต.บ้านจันดี</a:t>
            </a:r>
            <a:endParaRPr lang="th-TH" sz="16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3146" y="1796091"/>
            <a:ext cx="2136250" cy="3745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</a:t>
            </a:r>
            <a:r>
              <a:rPr lang="th-TH" sz="1600" dirty="0" err="1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เลิม</a:t>
            </a:r>
            <a:r>
              <a:rPr lang="th-TH" sz="16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พระเกียรติวัดสวนขัน</a:t>
            </a:r>
            <a:endParaRPr lang="th-TH" sz="16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608" y="3744749"/>
            <a:ext cx="1341022" cy="3745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รพ.พ่อท่านคล้าย</a:t>
            </a:r>
            <a:endParaRPr lang="th-TH" sz="16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3137" y="5927148"/>
            <a:ext cx="1341022" cy="3745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รพ.สต.บ้านหลักช้าง</a:t>
            </a:r>
            <a:endParaRPr lang="th-TH" sz="16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05064" y="2644367"/>
            <a:ext cx="1341022" cy="3745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รพ.สต.บ้านไสคา</a:t>
            </a:r>
            <a:endParaRPr lang="th-TH" sz="16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77199" y="3752745"/>
            <a:ext cx="1642191" cy="3745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รพ.สต.บ้านมะนาวหวาน</a:t>
            </a:r>
            <a:endParaRPr lang="th-TH" sz="16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5817" y="5224979"/>
            <a:ext cx="1656624" cy="3745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รพ.สต.บ้านหน้าเหมน</a:t>
            </a:r>
            <a:endParaRPr lang="th-TH" sz="16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6379" y="3932034"/>
            <a:ext cx="1523264" cy="3745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รพ.สต.บ้าน</a:t>
            </a:r>
            <a:r>
              <a:rPr lang="th-TH" sz="1600" dirty="0" err="1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ควนส้าน</a:t>
            </a:r>
            <a:endParaRPr lang="th-TH" sz="16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2" t="13406" r="2949" b="17092"/>
          <a:stretch/>
        </p:blipFill>
        <p:spPr bwMode="auto">
          <a:xfrm>
            <a:off x="6162293" y="4269749"/>
            <a:ext cx="1254206" cy="889455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ดาว 5 แฉก 14"/>
          <p:cNvSpPr/>
          <p:nvPr/>
        </p:nvSpPr>
        <p:spPr>
          <a:xfrm>
            <a:off x="4200227" y="1638520"/>
            <a:ext cx="452919" cy="507886"/>
          </a:xfrm>
          <a:prstGeom prst="star5">
            <a:avLst/>
          </a:prstGeom>
          <a:solidFill>
            <a:srgbClr val="F9FE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ดาว 5 แฉก 27"/>
          <p:cNvSpPr/>
          <p:nvPr/>
        </p:nvSpPr>
        <p:spPr>
          <a:xfrm>
            <a:off x="3474648" y="3736082"/>
            <a:ext cx="491731" cy="485670"/>
          </a:xfrm>
          <a:prstGeom prst="star5">
            <a:avLst/>
          </a:prstGeom>
          <a:solidFill>
            <a:srgbClr val="F9FE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683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561230"/>
            <a:ext cx="9144000" cy="3771332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5000"/>
                  <a:lumMod val="110000"/>
                </a:schemeClr>
              </a:gs>
              <a:gs pos="88000">
                <a:schemeClr val="accent2">
                  <a:tint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sz="7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การดำเนินงานอำเภอคุณภาพชีวิต(</a:t>
            </a:r>
            <a:r>
              <a:rPr lang="th-TH" sz="7200" b="1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พชอ</a:t>
            </a:r>
            <a:r>
              <a:rPr lang="th-TH" sz="7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.)</a:t>
            </a:r>
            <a:br>
              <a:rPr lang="th-TH" sz="7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อำเภอช้างกลาง ปี </a:t>
            </a:r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2562</a:t>
            </a:r>
            <a:endParaRPr lang="th-TH" sz="5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620688"/>
            <a:ext cx="1397288" cy="14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4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คณะกรรมการพัฒนาคุณภาพชีวิตระดับอำเภอ (</a:t>
            </a:r>
            <a:r>
              <a:rPr lang="th-TH" sz="4800" b="1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พชอ</a:t>
            </a:r>
            <a:r>
              <a:rPr lang="th-TH" sz="4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.)</a:t>
            </a:r>
            <a:endParaRPr lang="th-TH" sz="4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99424"/>
            <a:ext cx="4032448" cy="2419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80" y="4149080"/>
            <a:ext cx="409485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30298"/>
            <a:ext cx="4189862" cy="2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" y="4186819"/>
            <a:ext cx="4025552" cy="226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61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 cstate="print"/>
          <a:srcRect l="21719" t="22715" r="20312" b="8869"/>
          <a:stretch/>
        </p:blipFill>
        <p:spPr>
          <a:xfrm>
            <a:off x="752566" y="1978925"/>
            <a:ext cx="7638868" cy="46849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สี่เหลี่ยมผืนผ้า 3"/>
          <p:cNvSpPr/>
          <p:nvPr/>
        </p:nvSpPr>
        <p:spPr>
          <a:xfrm>
            <a:off x="0" y="165434"/>
            <a:ext cx="9144000" cy="15405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คำสั่งแต่งตั้งคณะกรรมการ</a:t>
            </a:r>
          </a:p>
          <a:p>
            <a:pPr algn="ctr"/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 129/2561 </a:t>
            </a:r>
          </a:p>
          <a:p>
            <a:pPr algn="ctr"/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ลงวันที่</a:t>
            </a:r>
            <a:r>
              <a:rPr lang="en-US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30 </a:t>
            </a:r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มีนาคม 2561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011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9" y="2085266"/>
            <a:ext cx="3780323" cy="212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สี่เหลี่ยมผืนผ้า 3"/>
          <p:cNvSpPr/>
          <p:nvPr/>
        </p:nvSpPr>
        <p:spPr>
          <a:xfrm>
            <a:off x="11297" y="188640"/>
            <a:ext cx="9144000" cy="100811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ประชุมคณะกรรมการปี </a:t>
            </a:r>
            <a:r>
              <a:rPr lang="en-US" sz="40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2562</a:t>
            </a:r>
            <a:endParaRPr lang="th-TH" sz="40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176" y="1249596"/>
            <a:ext cx="913270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วันที่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5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กุมภาพันธ์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2562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ประชุมคณะกรรมการกำหนดประเด็นสุขภาพอำเภอช้างกลาง 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03" y="4365104"/>
            <a:ext cx="3774267" cy="232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21249"/>
            <a:ext cx="3747026" cy="232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85267"/>
            <a:ext cx="3780323" cy="212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130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67" y="1077803"/>
            <a:ext cx="7666929" cy="5362995"/>
          </a:xfrm>
          <a:prstGeom prst="rect">
            <a:avLst/>
          </a:prstGeom>
        </p:spPr>
      </p:pic>
      <p:sp>
        <p:nvSpPr>
          <p:cNvPr id="4" name="วงรี 3"/>
          <p:cNvSpPr/>
          <p:nvPr/>
        </p:nvSpPr>
        <p:spPr>
          <a:xfrm>
            <a:off x="4462818" y="3345037"/>
            <a:ext cx="168892" cy="17875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357349" y="1485751"/>
            <a:ext cx="1105469" cy="6978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รพ.พ่อท่าน</a:t>
            </a:r>
            <a:r>
              <a:rPr lang="th-TH" sz="1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คล้าย</a:t>
            </a:r>
            <a:endParaRPr lang="th-TH" sz="2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8" name="ตัวเชื่อมต่อหักมุม 7"/>
          <p:cNvCxnSpPr>
            <a:endCxn id="4" idx="0"/>
          </p:cNvCxnSpPr>
          <p:nvPr/>
        </p:nvCxnSpPr>
        <p:spPr>
          <a:xfrm rot="16200000" flipH="1">
            <a:off x="3921784" y="2719557"/>
            <a:ext cx="1161396" cy="8956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กล่องข้อความ 10"/>
          <p:cNvSpPr txBox="1"/>
          <p:nvPr/>
        </p:nvSpPr>
        <p:spPr>
          <a:xfrm>
            <a:off x="1619672" y="1337950"/>
            <a:ext cx="1583627" cy="5788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แผนที่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665"/>
            <a:ext cx="12620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2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44" y="116632"/>
            <a:ext cx="9175468" cy="64918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ประเด็นพัฒนาคุณภาพชีวิต อำเภอช้างกลาง 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2968473672"/>
              </p:ext>
            </p:extLst>
          </p:nvPr>
        </p:nvGraphicFramePr>
        <p:xfrm>
          <a:off x="107505" y="1628800"/>
          <a:ext cx="4896543" cy="4469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40152" y="3570198"/>
            <a:ext cx="1980746" cy="5788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ผู้สูงอายุสร้างเมือง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4434294"/>
            <a:ext cx="2910496" cy="5788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การส่งเสริมสุขภาพวัยเรียน 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152" y="5298390"/>
            <a:ext cx="3149937" cy="5788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การดำเนินงานป้องกันอุบัติเหตุ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วงเล็บปีกกาซ้าย 10"/>
          <p:cNvSpPr/>
          <p:nvPr/>
        </p:nvSpPr>
        <p:spPr>
          <a:xfrm>
            <a:off x="5218960" y="1700760"/>
            <a:ext cx="391886" cy="388707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b="1"/>
          </a:p>
        </p:txBody>
      </p:sp>
      <p:sp>
        <p:nvSpPr>
          <p:cNvPr id="3" name="TextBox 2"/>
          <p:cNvSpPr txBox="1"/>
          <p:nvPr/>
        </p:nvSpPr>
        <p:spPr>
          <a:xfrm>
            <a:off x="0" y="692696"/>
            <a:ext cx="91440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ปี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2562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1628800"/>
            <a:ext cx="3583696" cy="5788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การจัดการขยะในชุมชน ขยะคืนถิ่น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144" y="2562086"/>
            <a:ext cx="3295602" cy="5788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โครงการจิตอาสาอำเภอช้างกลาง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430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467544" y="980728"/>
            <a:ext cx="8676456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5010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TB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66324"/>
            <a:ext cx="1397288" cy="1418460"/>
          </a:xfrm>
          <a:prstGeom prst="rect">
            <a:avLst/>
          </a:prstGeom>
        </p:spPr>
      </p:pic>
      <p:sp>
        <p:nvSpPr>
          <p:cNvPr id="3" name="กล่องข้อความ 2"/>
          <p:cNvSpPr txBox="1"/>
          <p:nvPr/>
        </p:nvSpPr>
        <p:spPr>
          <a:xfrm>
            <a:off x="809989" y="1655802"/>
            <a:ext cx="7577715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รพ.พ่อท่านค้ายวาจาสิทธิ์ ยังไม่เปิดบริการคลิก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TB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อยู่ระหว่างดำเนินการ </a:t>
            </a:r>
          </a:p>
          <a:p>
            <a:pPr algn="ctr"/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จะสามารถดำเนินการได้ในปี 62  ตามแผนงาน อยู่ระหว่างรอระเมินมาตรฐาน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1259632" y="5706253"/>
            <a:ext cx="66784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การดำเนินการ รพ.สมเด็จพระยุพราชฉวาง และรพ.นาบอน รับรักษา</a:t>
            </a:r>
          </a:p>
          <a:p>
            <a:pPr algn="ctr"/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ดำเนินการ ทำ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DOT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ทั้งหมด 12 ราย  ขณะนี้อยู่ระหว่างการรักษา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b="3822"/>
          <a:stretch/>
        </p:blipFill>
        <p:spPr>
          <a:xfrm>
            <a:off x="802496" y="2924944"/>
            <a:ext cx="2138542" cy="2632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56" y="2926578"/>
            <a:ext cx="2221979" cy="2632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6" r="23586" b="11288"/>
          <a:stretch/>
        </p:blipFill>
        <p:spPr>
          <a:xfrm>
            <a:off x="6164883" y="2926578"/>
            <a:ext cx="2232515" cy="2630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371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467544" y="980728"/>
            <a:ext cx="8676456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5010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บุหรี่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66324"/>
            <a:ext cx="1397288" cy="1418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262" y="1484784"/>
            <a:ext cx="8692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การคัดกรองและบำบัดผู้ติดบุหรี่อำเภอช้างกลาง  เป้าหมาย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15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ปีขึ้นไป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15474</a:t>
            </a:r>
          </a:p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คัดกรองได้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3551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ราย  คิดเป็นร้อยละ 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22.95  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706" y="2564904"/>
            <a:ext cx="8699774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โครงการส่งเสริมการดำเนินงานสร้างสรรค์ ชวน เชิญเลิกบุหรี่ทั่วไทยภายใต้การ</a:t>
            </a:r>
            <a:r>
              <a:rPr lang="th-TH" sz="24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ขับเคลื่อน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“โครงการ </a:t>
            </a:r>
            <a:r>
              <a:rPr lang="en-US" sz="24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ล้าน  </a:t>
            </a:r>
            <a:r>
              <a:rPr lang="en-US" sz="24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sz="24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ปี เลิกบุหรี่ทั่วไทย เทิดไท้องค์ราชัน” </a:t>
            </a:r>
            <a:r>
              <a:rPr lang="th-TH" sz="24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วันที่ </a:t>
            </a:r>
            <a:r>
              <a:rPr lang="en-US" sz="24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 </a:t>
            </a:r>
            <a:r>
              <a:rPr lang="th-TH" sz="24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มกราคม </a:t>
            </a:r>
            <a:r>
              <a:rPr lang="en-US" sz="24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2562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กลุ่มเป้าหมายและเครือข่าย </a:t>
            </a:r>
            <a:r>
              <a:rPr lang="en-US" sz="24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60 </a:t>
            </a:r>
            <a:r>
              <a:rPr lang="th-TH" sz="24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คน อยู่ระหว่างการติดตามและบันทึกข้อมูล</a:t>
            </a:r>
            <a:endParaRPr lang="th-TH" sz="24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2" y="4005064"/>
            <a:ext cx="2787562" cy="227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19" y="4005064"/>
            <a:ext cx="2736304" cy="227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05064"/>
            <a:ext cx="2808312" cy="227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99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1560" y="2780927"/>
            <a:ext cx="8280919" cy="151216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5000"/>
                  <a:lumMod val="110000"/>
                </a:schemeClr>
              </a:gs>
              <a:gs pos="88000">
                <a:schemeClr val="accent2">
                  <a:tint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sz="6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ผลงานเด่น</a:t>
            </a:r>
            <a:r>
              <a:rPr lang="en-US" sz="6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/</a:t>
            </a:r>
            <a:r>
              <a:rPr lang="th-TH" sz="6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นวัตกรรม ปี </a:t>
            </a:r>
            <a:r>
              <a:rPr lang="en-US" sz="6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61 </a:t>
            </a:r>
            <a:endParaRPr lang="th-TH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20688"/>
            <a:ext cx="1397288" cy="1418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6" y="4293096"/>
            <a:ext cx="91440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ตามประเด็นการพัฒนาคุณภาพชีวิตอำเภอช้างกลาง</a:t>
            </a:r>
            <a:endParaRPr lang="th-TH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656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48" y="0"/>
            <a:ext cx="4116252" cy="6858000"/>
          </a:xfrm>
          <a:prstGeom prst="rect">
            <a:avLst/>
          </a:prstGeom>
        </p:spPr>
      </p:pic>
      <p:sp>
        <p:nvSpPr>
          <p:cNvPr id="3" name="แผนผังลําดับงาน: กระบวนการสำรอง 2"/>
          <p:cNvSpPr/>
          <p:nvPr/>
        </p:nvSpPr>
        <p:spPr>
          <a:xfrm>
            <a:off x="836978" y="583324"/>
            <a:ext cx="3175354" cy="1609950"/>
          </a:xfrm>
          <a:prstGeom prst="flowChartAlternateProcess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ผู้สูงอายุสร้างเมือง </a:t>
            </a:r>
          </a:p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อำเภอช้างกลาง</a:t>
            </a:r>
            <a:endParaRPr lang="th-TH" sz="4000" b="1" dirty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9" y="2581951"/>
            <a:ext cx="1985220" cy="3771552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13" y="2581951"/>
            <a:ext cx="2257704" cy="37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7056" y="31532"/>
            <a:ext cx="8289158" cy="120343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5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ชมรมผู้สูงอายุที่เข้มแข็งยั่งยืน</a:t>
            </a:r>
            <a:endParaRPr lang="en-US" sz="5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0" y="1324092"/>
            <a:ext cx="6985162" cy="143487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มีชมรมผู้สูงอายุในเขตรับผิดชอบอำเภอช้างกลาง มีจำนวน  </a:t>
            </a:r>
            <a:r>
              <a:rPr lang="en-US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7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ชมรม</a:t>
            </a:r>
          </a:p>
          <a:p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ผู้สูงอายุเข้าร่วมกิจกรรมทุกเดือน อย่างต่อเนื่อง </a:t>
            </a:r>
          </a:p>
          <a:p>
            <a:pPr lvl="1"/>
            <a:endParaRPr lang="th-TH" sz="3200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3200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3200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3200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en-US" sz="32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5687411" y="6353503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1599763" y="2995951"/>
            <a:ext cx="7544237" cy="388077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คูปองแลกใจ โดยการมีส่วนร่วมกับองค์กรปกครองส่วนท้องถิ่น</a:t>
            </a:r>
          </a:p>
          <a:p>
            <a:pPr lvl="1"/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 </a:t>
            </a:r>
            <a:r>
              <a:rPr lang="en-US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BMI championship 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โดยแจกไข่ไก่ผู้มาเข้าร่วมออกกำลังกาย</a:t>
            </a:r>
          </a:p>
          <a:p>
            <a:pPr lvl="1"/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ทำผลิตภัณฑ์ เช่น น้ำมันพิมเสน ยาสีฟันสมุนไพร,ลูกประคบสมุนไพร,ทำไม้กวาด</a:t>
            </a:r>
          </a:p>
          <a:p>
            <a:pPr lvl="1"/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มีการออกกำลังกายโดยใช้ยางยืด,ตาราง </a:t>
            </a:r>
            <a:r>
              <a:rPr lang="en-US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9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ช่อง</a:t>
            </a:r>
          </a:p>
          <a:p>
            <a:pPr lvl="1"/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มีกิจกรรม</a:t>
            </a:r>
            <a:r>
              <a:rPr lang="th-TH" sz="2800" b="1" dirty="0" err="1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สันทนา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การ,ตรวจสุขภาพผู้สูงอายุ</a:t>
            </a:r>
          </a:p>
          <a:p>
            <a:pPr lvl="1"/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ให้กำลังใจแก่ผู้สูงอายุที่อยู่ในภาวะพึ่งพึง เช่นเยี่ยมบ้าน ให้ของขวัญเพื่อขวัญกำลังใจ</a:t>
            </a:r>
            <a:endParaRPr lang="th-TH" sz="2800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2800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2800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2800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en-US" sz="2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ลูกศรโค้งขวา 5"/>
          <p:cNvSpPr/>
          <p:nvPr/>
        </p:nvSpPr>
        <p:spPr>
          <a:xfrm rot="20101308">
            <a:off x="604301" y="2918757"/>
            <a:ext cx="548640" cy="1855301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13469" y="200168"/>
            <a:ext cx="6447501" cy="95989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ข้อมูลผู้สูงอายุอำเภอเช้างกลาง ปี </a:t>
            </a:r>
            <a:r>
              <a:rPr lang="en-US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2561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3306" y="2682907"/>
            <a:ext cx="2765756" cy="95989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ผู้สูงอายุติดสังคม  </a:t>
            </a:r>
            <a:r>
              <a:rPr lang="en-US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3,559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  คน</a:t>
            </a:r>
            <a:endParaRPr lang="th-TH" sz="2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63306" y="3974978"/>
            <a:ext cx="2765756" cy="95989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ผู้สูงอายุติดบ้าน  </a:t>
            </a:r>
            <a:r>
              <a:rPr lang="en-US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197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 คน</a:t>
            </a:r>
            <a:endParaRPr lang="th-TH" sz="2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63306" y="5277122"/>
            <a:ext cx="2765756" cy="95989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ผู้สูงอายุติดเตียง    </a:t>
            </a:r>
            <a:r>
              <a:rPr lang="en-US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98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คน</a:t>
            </a:r>
            <a:endParaRPr lang="th-TH" sz="2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3422688" y="3014115"/>
            <a:ext cx="5397754" cy="81698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คัดกรอง เข้าร่วมชมรมสมัครใจ   </a:t>
            </a:r>
            <a:r>
              <a:rPr lang="en-US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1,225 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คน   ร้อยละ </a:t>
            </a:r>
            <a:r>
              <a:rPr lang="en-US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34.41 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endParaRPr lang="th-TH" sz="2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3380290" y="4093793"/>
            <a:ext cx="3688395" cy="7222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คัดกรอง ติดตามเยี่ยม จำนวน  </a:t>
            </a:r>
            <a:r>
              <a:rPr lang="en-US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197 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ราย ร้อยละ 100</a:t>
            </a:r>
            <a:endParaRPr lang="th-TH" sz="2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327696" y="5139736"/>
            <a:ext cx="3762421" cy="109727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คัดกรอง ติดตามเยี่ยม ร้อยละ </a:t>
            </a:r>
            <a:r>
              <a:rPr lang="en-US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100 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โดย </a:t>
            </a:r>
            <a:r>
              <a:rPr lang="en-US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CM 8 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คน</a:t>
            </a:r>
          </a:p>
          <a:p>
            <a:r>
              <a:rPr lang="en-US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CG  29 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คน</a:t>
            </a:r>
            <a:endParaRPr lang="th-TH" sz="2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106829" y="1333382"/>
            <a:ext cx="3315859" cy="95989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จำนวนผู้สูงอายุทั้งหมด </a:t>
            </a:r>
            <a:r>
              <a:rPr lang="en-US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3,854 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คน</a:t>
            </a: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ลูกศรขวา 2"/>
          <p:cNvSpPr/>
          <p:nvPr/>
        </p:nvSpPr>
        <p:spPr>
          <a:xfrm>
            <a:off x="2924053" y="3064588"/>
            <a:ext cx="403643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ลูกศรขวา 10"/>
          <p:cNvSpPr/>
          <p:nvPr/>
        </p:nvSpPr>
        <p:spPr>
          <a:xfrm>
            <a:off x="2924053" y="4079740"/>
            <a:ext cx="403643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ลูกศรขวา 11"/>
          <p:cNvSpPr/>
          <p:nvPr/>
        </p:nvSpPr>
        <p:spPr>
          <a:xfrm>
            <a:off x="2924053" y="5514751"/>
            <a:ext cx="403643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97" y="1306687"/>
            <a:ext cx="1580831" cy="158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89" y="1323775"/>
            <a:ext cx="1751428" cy="158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78" y="1296386"/>
            <a:ext cx="1651889" cy="160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08" y="4079741"/>
            <a:ext cx="1880311" cy="2157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375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1477736" y="206829"/>
            <a:ext cx="6286500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Green &amp; Clean Hospital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ปี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2561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23529" y="1273628"/>
            <a:ext cx="8424936" cy="65314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กิจกรรมประกวดรับรองมาตรฐาน สุขาน่าใช้ 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918608" y="2037606"/>
            <a:ext cx="5519057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เข้าร่วมโครงการ 35 หน่วยงาน ทั้งรัฐและเอกชน ผ่านมาตรฐาน 28 หน่วยงาน ร้อยละ 80 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9" y="3024085"/>
            <a:ext cx="1875931" cy="1866572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09" y="3080902"/>
            <a:ext cx="2110536" cy="178204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41" y="3082297"/>
            <a:ext cx="2216233" cy="178065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812" y="3060619"/>
            <a:ext cx="2124197" cy="1794503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8" y="5103580"/>
            <a:ext cx="1875931" cy="156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41" y="5034304"/>
            <a:ext cx="2216232" cy="1643588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812" y="4979597"/>
            <a:ext cx="2124197" cy="1730399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2" y="3083298"/>
            <a:ext cx="1875931" cy="1866572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682" y="3140115"/>
            <a:ext cx="2110536" cy="1782044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3" y="3141510"/>
            <a:ext cx="2216233" cy="1780650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85" y="3119832"/>
            <a:ext cx="2124197" cy="1794503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69" y="5066407"/>
            <a:ext cx="2216232" cy="1643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40" y="5011700"/>
            <a:ext cx="2124197" cy="173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9" y="3115401"/>
            <a:ext cx="1875931" cy="1866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09" y="3172218"/>
            <a:ext cx="2110536" cy="178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69" y="3182439"/>
            <a:ext cx="2216233" cy="178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812" y="3151935"/>
            <a:ext cx="2124197" cy="179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09" y="5066408"/>
            <a:ext cx="2110536" cy="161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46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899592" y="1403131"/>
            <a:ext cx="7704855" cy="196592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ผลการดำเนินงานป้องกันการบาดเจ็บ</a:t>
            </a:r>
            <a:b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จากอุบัติเหตุทางถนนในระดับ</a:t>
            </a: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ngsana New" panose="02020603050405020304" pitchFamily="18" charset="-34"/>
              </a:rPr>
              <a:t>พื้น</a:t>
            </a:r>
            <a:r>
              <a:rPr lang="th-TH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ที่</a:t>
            </a:r>
            <a:endParaRPr lang="th-TH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51520" y="3789040"/>
            <a:ext cx="8640960" cy="13208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endParaRPr lang="th-TH" dirty="0" smtClean="0"/>
          </a:p>
          <a:p>
            <a:pPr algn="ctr"/>
            <a:r>
              <a:rPr lang="th-TH" sz="6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ระดับ </a:t>
            </a:r>
            <a:r>
              <a:rPr lang="en-US" sz="6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A+ </a:t>
            </a:r>
            <a:r>
              <a:rPr lang="th-TH" sz="6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และความเข้มแข็ง</a:t>
            </a:r>
            <a:r>
              <a:rPr lang="th-TH" sz="6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ของศปถ</a:t>
            </a:r>
            <a:r>
              <a:rPr lang="th-TH" sz="6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.อำเภอช้างกลาง</a:t>
            </a:r>
            <a:endParaRPr lang="th-TH" sz="6400" b="1" dirty="0">
              <a:solidFill>
                <a:schemeClr val="tx1">
                  <a:lumMod val="75000"/>
                  <a:lumOff val="2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99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8679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การจัดทำข้อมูลการเฝ้าระวังและจัดทำสถานการณ์ปัญหา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538027"/>
              </p:ext>
            </p:extLst>
          </p:nvPr>
        </p:nvGraphicFramePr>
        <p:xfrm>
          <a:off x="1420824" y="3410489"/>
          <a:ext cx="6715258" cy="2746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052"/>
                <a:gridCol w="1540649"/>
                <a:gridCol w="1145453"/>
                <a:gridCol w="1343052"/>
                <a:gridCol w="1343052"/>
              </a:tblGrid>
              <a:tr h="744605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ปี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จำนวนอุบัติเหตุ</a:t>
                      </a:r>
                      <a:r>
                        <a:rPr lang="th-TH" sz="24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(ครั้ง)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บาดเจ็บ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เสียชีวิต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อัตราตาย</a:t>
                      </a:r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/</a:t>
                      </a:r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แสนประชากร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</a:tcPr>
                </a:tc>
              </a:tr>
              <a:tr h="489814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ปี </a:t>
                      </a:r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2559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79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89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16.80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610737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ปี</a:t>
                      </a:r>
                      <a:r>
                        <a:rPr lang="th-TH" sz="24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2560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86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95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20.16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74460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ปี</a:t>
                      </a:r>
                      <a:r>
                        <a:rPr lang="th-TH" sz="24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2561</a:t>
                      </a:r>
                      <a:endParaRPr lang="th-TH" sz="2400" b="1" dirty="0" smtClean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pPr algn="ctr"/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36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42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6.72</a:t>
                      </a:r>
                      <a:endParaRPr lang="th-TH" sz="24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กล่องข้อความ 4"/>
          <p:cNvSpPr txBox="1"/>
          <p:nvPr/>
        </p:nvSpPr>
        <p:spPr>
          <a:xfrm>
            <a:off x="1475656" y="1967513"/>
            <a:ext cx="5446529" cy="10556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สถิติการเกิดอุบัติเหตุในพื้นที่อำเภอช้างกลาง ปี </a:t>
            </a:r>
            <a:r>
              <a:rPr lang="en-US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2559</a:t>
            </a: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en-US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2561</a:t>
            </a:r>
            <a:endParaRPr lang="th-TH" b="1" dirty="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611560" y="1967513"/>
            <a:ext cx="648397" cy="883860"/>
          </a:xfrm>
          <a:prstGeom prst="can">
            <a:avLst/>
          </a:prstGeom>
          <a:solidFill>
            <a:srgbClr val="00B0F0"/>
          </a:solidFill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1</a:t>
            </a:r>
            <a:endParaRPr lang="th-TH" sz="3600" dirty="0">
              <a:solidFill>
                <a:prstClr val="black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294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ข้อมูลทั่วไปอำเภอช้างกลาง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88640"/>
            <a:ext cx="1259632" cy="1224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1467232"/>
            <a:ext cx="7344816" cy="534614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พื้นที่			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23,633	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ตารางกิโลเมตร</a:t>
            </a:r>
          </a:p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ตำบล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3 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 ตำบล 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</a:p>
          <a:p>
            <a:r>
              <a:rPr lang="en-US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หมู่บ้าน 			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36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 หมู่บ้าน </a:t>
            </a:r>
          </a:p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หลังคาเรือน   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10,241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 หลังคาเรือน </a:t>
            </a:r>
          </a:p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	เทศบาล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2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 แห่ง</a:t>
            </a:r>
          </a:p>
          <a:p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องค์การบริหารส่วนตำบล </a:t>
            </a:r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1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 แห่ง</a:t>
            </a:r>
          </a:p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ประชากร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29,764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คน  </a:t>
            </a:r>
          </a:p>
          <a:p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 ชาย   			 คน  </a:t>
            </a:r>
          </a:p>
          <a:p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หญิง     			 คน</a:t>
            </a:r>
          </a:p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โรงเรียน 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19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โรงเรียน</a:t>
            </a:r>
          </a:p>
          <a:p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วัด 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11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วัด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36488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1890" y="404665"/>
            <a:ext cx="8868104" cy="1187638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การขับเคลื่อนงานแบบมีส่วนร่วม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201333" y="1967948"/>
            <a:ext cx="5651883" cy="7219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การขับเคลื่อนผ่านเวที </a:t>
            </a:r>
            <a:r>
              <a:rPr lang="th-TH" sz="2800" b="1" dirty="0" err="1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พชอ</a:t>
            </a:r>
            <a:r>
              <a:rPr lang="th-TH" sz="28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.อำเภอช้างกลาง เป็นประเด็นการดำเนินงาน</a:t>
            </a:r>
            <a:endParaRPr lang="th-TH" sz="2800" b="1" dirty="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6" y="2879436"/>
            <a:ext cx="2421081" cy="289791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77" y="2879436"/>
            <a:ext cx="2725016" cy="289791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27" y="2851726"/>
            <a:ext cx="2389910" cy="289791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1007919" y="1919280"/>
            <a:ext cx="1049867" cy="7219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 พ.ค. 61</a:t>
            </a:r>
            <a:endParaRPr lang="th-TH" b="1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41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8549" y="129147"/>
            <a:ext cx="3680363" cy="637957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sz="28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ผังโครงสร้างการดำเนินงานอำเภอช้างกลาง</a:t>
            </a:r>
            <a:endParaRPr lang="th-TH" sz="2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23528" y="884464"/>
            <a:ext cx="1888803" cy="1006475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endParaRPr lang="th-TH" sz="1400" b="1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endParaRPr lang="th-TH" sz="1400" b="1" dirty="0" smtClean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 algn="thaiDist">
              <a:lnSpc>
                <a:spcPct val="107000"/>
              </a:lnSpc>
            </a:pPr>
            <a:r>
              <a:rPr lang="th-TH" sz="1400" b="1" dirty="0" err="1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ศปถ</a:t>
            </a:r>
            <a:r>
              <a:rPr lang="th-TH" sz="1400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 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จ.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 algn="thaiDist">
              <a:lnSpc>
                <a:spcPct val="107000"/>
              </a:lnSpc>
            </a:pP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ปภ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.จังหวัด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 algn="thaiDist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คุณสงบ สะโตน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 </a:t>
            </a:r>
          </a:p>
          <a:p>
            <a:pPr indent="457200">
              <a:lnSpc>
                <a:spcPct val="107000"/>
              </a:lnSpc>
            </a:pP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 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518576" y="914401"/>
            <a:ext cx="2025127" cy="1209675"/>
          </a:xfrm>
          <a:prstGeom prst="roundRect">
            <a:avLst/>
          </a:prstGeom>
          <a:solidFill>
            <a:srgbClr val="92D05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ศปถ.อ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ปลัดความมั่นคง อ.ช้างกลาง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นายสมเกียรติ  รัต</a:t>
            </a: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นบุรี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063903496</a:t>
            </a:r>
          </a:p>
        </p:txBody>
      </p:sp>
      <p:sp>
        <p:nvSpPr>
          <p:cNvPr id="6" name="วงรี 5"/>
          <p:cNvSpPr/>
          <p:nvPr/>
        </p:nvSpPr>
        <p:spPr>
          <a:xfrm>
            <a:off x="4543703" y="0"/>
            <a:ext cx="1784361" cy="853440"/>
          </a:xfrm>
          <a:prstGeom prst="ellipse">
            <a:avLst/>
          </a:prstGeom>
          <a:solidFill>
            <a:srgbClr val="00B05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endParaRPr lang="th-TH" sz="1400" b="1" dirty="0" smtClean="0">
              <a:solidFill>
                <a:prstClr val="white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endParaRPr lang="th-TH" sz="1400" b="1" dirty="0">
              <a:solidFill>
                <a:prstClr val="white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 smtClean="0">
                <a:solidFill>
                  <a:prstClr val="white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นายอำเภอ</a:t>
            </a:r>
            <a:endParaRPr lang="en-US" sz="1400" b="1" dirty="0">
              <a:solidFill>
                <a:prstClr val="white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white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ช้างกลาง</a:t>
            </a:r>
            <a:endParaRPr lang="en-US" sz="1400" b="1" dirty="0">
              <a:solidFill>
                <a:prstClr val="white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 algn="ctr">
              <a:lnSpc>
                <a:spcPct val="107000"/>
              </a:lnSpc>
            </a:pPr>
            <a:r>
              <a:rPr lang="en-US" sz="1400" b="1" dirty="0">
                <a:solidFill>
                  <a:prstClr val="white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 </a:t>
            </a:r>
          </a:p>
          <a:p>
            <a:pPr indent="457200" algn="ctr">
              <a:lnSpc>
                <a:spcPct val="107000"/>
              </a:lnSpc>
            </a:pPr>
            <a:r>
              <a:rPr lang="en-US" sz="1400" b="1" dirty="0">
                <a:solidFill>
                  <a:prstClr val="white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 </a:t>
            </a: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6179344" y="742950"/>
            <a:ext cx="1723305" cy="1272540"/>
          </a:xfrm>
          <a:prstGeom prst="roundRect">
            <a:avLst/>
          </a:prstGeom>
          <a:solidFill>
            <a:srgbClr val="92D05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อปท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นายก</a:t>
            </a: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อบต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นายยกเทศบาล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แขวงทางหลวงช้างกลาง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4266443" y="2326005"/>
            <a:ext cx="1650574" cy="948690"/>
          </a:xfrm>
          <a:prstGeom prst="roundRect">
            <a:avLst/>
          </a:prstGeom>
          <a:solidFill>
            <a:srgbClr val="FFFF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 err="1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สสอ</a:t>
            </a:r>
            <a:r>
              <a:rPr lang="th-TH" sz="1400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ช้างกลาง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(นายสุรชัย ชัยสิทธิ์)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0980375673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2328543" y="2263200"/>
            <a:ext cx="1619952" cy="116776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ประสาน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หัวหน้า </a:t>
            </a:r>
            <a:r>
              <a:rPr lang="en-US" sz="1400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ER</a:t>
            </a:r>
            <a:endParaRPr lang="th-TH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(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นางสุกัญญา ทรงประเสริฐ)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0812720689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2643188" y="4029075"/>
            <a:ext cx="2060817" cy="1371600"/>
          </a:xfrm>
          <a:prstGeom prst="roundRect">
            <a:avLst/>
          </a:prstGeom>
          <a:solidFill>
            <a:srgbClr val="BC8FDD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สภ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.ช้างกลาง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พ.ต.ท.อมร  ชัยศิลป์ </a:t>
            </a: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0816776778</a:t>
            </a:r>
          </a:p>
          <a:p>
            <a:pPr indent="457200">
              <a:lnSpc>
                <a:spcPct val="107000"/>
              </a:lnSpc>
            </a:pP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พนง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.วิทยุเวร </a:t>
            </a: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075445712</a:t>
            </a:r>
          </a:p>
          <a:p>
            <a:pPr indent="457200">
              <a:lnSpc>
                <a:spcPct val="107000"/>
              </a:lnSpc>
            </a:pP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พงส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.เวร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จนท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/จราจร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586110" y="2327276"/>
            <a:ext cx="1127914" cy="431165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เกิดเหตุ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586110" y="3041651"/>
            <a:ext cx="1127438" cy="431165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EMS </a:t>
            </a: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586110" y="3799840"/>
            <a:ext cx="1127915" cy="43116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รพ.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พ่อท่านคล้าย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435769" y="4455796"/>
            <a:ext cx="1988455" cy="19881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เกณฑ์การสอบสวนระดับอำเภอ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1.</a:t>
            </a:r>
            <a:r>
              <a:rPr lang="th-TH" sz="1400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เสียชีวิต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2.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อุบัติเหตุหมู่ 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- 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ตาย </a:t>
            </a: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1 </a:t>
            </a:r>
            <a:r>
              <a:rPr lang="th-TH" sz="1400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รายขึ้นไป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6201220" y="2124076"/>
            <a:ext cx="2331220" cy="770111"/>
          </a:xfrm>
          <a:prstGeom prst="roundRect">
            <a:avLst/>
          </a:prstGeom>
          <a:solidFill>
            <a:srgbClr val="00B0F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คณะทำงานอุบัติเหตุอำเภอช้างกาง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6" name="สี่เหลี่ยมผืนผ้ามุมมน 15"/>
          <p:cNvSpPr/>
          <p:nvPr/>
        </p:nvSpPr>
        <p:spPr>
          <a:xfrm>
            <a:off x="6761083" y="4787731"/>
            <a:ext cx="1267778" cy="435610"/>
          </a:xfrm>
          <a:prstGeom prst="round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ผลการสอบสวน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6781563" y="6380650"/>
            <a:ext cx="1293971" cy="431800"/>
          </a:xfrm>
          <a:prstGeom prst="round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สปถ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 จังหวัด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6781562" y="5866451"/>
            <a:ext cx="1290084" cy="414655"/>
          </a:xfrm>
          <a:prstGeom prst="round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สปถ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.ช้างกลาง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19" name="สี่เหลี่ยมผืนผ้ามุมมน 18"/>
          <p:cNvSpPr/>
          <p:nvPr/>
        </p:nvSpPr>
        <p:spPr>
          <a:xfrm>
            <a:off x="6761083" y="5335723"/>
            <a:ext cx="1285875" cy="414020"/>
          </a:xfrm>
          <a:prstGeom prst="round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สสอ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.สรุปรายงาน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</p:txBody>
      </p:sp>
      <p:sp>
        <p:nvSpPr>
          <p:cNvPr id="20" name="สี่เหลี่ยมผืนผ้ามุมมน 19"/>
          <p:cNvSpPr/>
          <p:nvPr/>
        </p:nvSpPr>
        <p:spPr>
          <a:xfrm>
            <a:off x="5950875" y="3097574"/>
            <a:ext cx="3193125" cy="16173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1070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-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ปลัดความมั่นคง  นายสมเกียรติ  รัต</a:t>
            </a: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นบุรี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-</a:t>
            </a: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สภ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.ช้างกลาง พ.ต.ท.อมร  ชัยศิลป์ </a:t>
            </a: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0816776778</a:t>
            </a:r>
          </a:p>
          <a:p>
            <a:pPr indent="457200">
              <a:lnSpc>
                <a:spcPct val="107000"/>
              </a:lnSpc>
            </a:pP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-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แขวง นายณรงค์ สุวรรณพฤกษ์</a:t>
            </a: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0883836894</a:t>
            </a:r>
          </a:p>
          <a:p>
            <a:pPr indent="457200">
              <a:lnSpc>
                <a:spcPct val="107000"/>
              </a:lnSpc>
            </a:pP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-</a:t>
            </a:r>
            <a:r>
              <a:rPr lang="th-TH" sz="1400" b="1" dirty="0" err="1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สสอ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รพ. รพ.</a:t>
            </a:r>
            <a:r>
              <a:rPr lang="th-TH" sz="1400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สตทุกแห่ง</a:t>
            </a:r>
            <a:endParaRPr lang="en-US" sz="1400" b="1" dirty="0">
              <a:solidFill>
                <a:prstClr val="black"/>
              </a:solidFill>
              <a:latin typeface="Angsana New" panose="02020603050405020304" pitchFamily="18" charset="-34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indent="457200">
              <a:lnSpc>
                <a:spcPct val="1070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-</a:t>
            </a:r>
            <a:r>
              <a:rPr lang="th-TH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บรรเทาช้างกลาง  นายสมชาย บุตรศรี </a:t>
            </a: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0895884460</a:t>
            </a:r>
          </a:p>
          <a:p>
            <a:pPr indent="457200">
              <a:lnSpc>
                <a:spcPct val="107000"/>
              </a:lnSpc>
            </a:pPr>
            <a:r>
              <a:rPr lang="en-US" sz="1400" b="1" dirty="0">
                <a:solidFill>
                  <a:prstClr val="black"/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         </a:t>
            </a:r>
          </a:p>
        </p:txBody>
      </p:sp>
      <p:sp>
        <p:nvSpPr>
          <p:cNvPr id="21" name="วงเล็บปีกกาซ้าย 20"/>
          <p:cNvSpPr/>
          <p:nvPr/>
        </p:nvSpPr>
        <p:spPr>
          <a:xfrm>
            <a:off x="6023885" y="3250742"/>
            <a:ext cx="247174" cy="1171575"/>
          </a:xfrm>
          <a:prstGeom prst="leftBrace">
            <a:avLst>
              <a:gd name="adj1" fmla="val 8333"/>
              <a:gd name="adj2" fmla="val 46722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 sz="1400" b="1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22" name="ตัวเชื่อมต่อหักมุม 21"/>
          <p:cNvCxnSpPr/>
          <p:nvPr/>
        </p:nvCxnSpPr>
        <p:spPr>
          <a:xfrm rot="5400000" flipH="1" flipV="1">
            <a:off x="3985716" y="281851"/>
            <a:ext cx="561453" cy="554521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ลูกศรเชื่อมต่อแบบตรง 22"/>
          <p:cNvCxnSpPr/>
          <p:nvPr/>
        </p:nvCxnSpPr>
        <p:spPr>
          <a:xfrm flipH="1" flipV="1">
            <a:off x="2216888" y="1379220"/>
            <a:ext cx="293714" cy="2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/>
          <p:nvPr/>
        </p:nvCxnSpPr>
        <p:spPr>
          <a:xfrm flipV="1">
            <a:off x="3327002" y="3508419"/>
            <a:ext cx="776" cy="441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/>
          <p:cNvCxnSpPr/>
          <p:nvPr/>
        </p:nvCxnSpPr>
        <p:spPr>
          <a:xfrm>
            <a:off x="5940112" y="2549758"/>
            <a:ext cx="239232" cy="10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>
            <a:off x="4543703" y="1442707"/>
            <a:ext cx="1635641" cy="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 flipH="1">
            <a:off x="5026785" y="1442707"/>
            <a:ext cx="7144" cy="862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>
            <a:off x="3989182" y="2747180"/>
            <a:ext cx="2186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วงเล็บปีกกาขวา 31"/>
          <p:cNvSpPr/>
          <p:nvPr/>
        </p:nvSpPr>
        <p:spPr>
          <a:xfrm>
            <a:off x="1821210" y="2455405"/>
            <a:ext cx="171450" cy="159067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 sz="1400" b="1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33" name="ลูกศรเชื่อมต่อแบบตรง 32"/>
          <p:cNvCxnSpPr/>
          <p:nvPr/>
        </p:nvCxnSpPr>
        <p:spPr>
          <a:xfrm>
            <a:off x="1916221" y="2873919"/>
            <a:ext cx="559479" cy="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0" y="74712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1400" b="1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5" name="Rectangle 49"/>
          <p:cNvSpPr>
            <a:spLocks noChangeArrowheads="1"/>
          </p:cNvSpPr>
          <p:nvPr/>
        </p:nvSpPr>
        <p:spPr bwMode="auto">
          <a:xfrm>
            <a:off x="0" y="303312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1400" b="1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3" name="ลูกศรโค้งขวา 62"/>
          <p:cNvSpPr/>
          <p:nvPr/>
        </p:nvSpPr>
        <p:spPr>
          <a:xfrm>
            <a:off x="6495987" y="4969990"/>
            <a:ext cx="265096" cy="619087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00" b="1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4" name="ลูกศรโค้งขวา 63"/>
          <p:cNvSpPr/>
          <p:nvPr/>
        </p:nvSpPr>
        <p:spPr>
          <a:xfrm>
            <a:off x="6516467" y="6145520"/>
            <a:ext cx="265096" cy="619087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00" b="1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5" name="ลูกศรโค้งขวา 64"/>
          <p:cNvSpPr/>
          <p:nvPr/>
        </p:nvSpPr>
        <p:spPr>
          <a:xfrm>
            <a:off x="6495986" y="5557755"/>
            <a:ext cx="265096" cy="619087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00" b="1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617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84367" y="583325"/>
            <a:ext cx="7200897" cy="1413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การดำเนินงานป้องกันการบาดเจ็บ</a:t>
            </a:r>
            <a:b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จากอุบัติเหตุทางถนนอำเภอช้างกลาง</a:t>
            </a: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1084366" y="2770494"/>
            <a:ext cx="5541902" cy="51077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</a:t>
            </a:r>
            <a:r>
              <a:rPr lang="th-TH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 </a:t>
            </a:r>
            <a:r>
              <a:rPr lang="en-US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2561 </a:t>
            </a:r>
            <a:r>
              <a:rPr lang="th-TH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มีการประชุมคณะกรรมการ </a:t>
            </a:r>
            <a:r>
              <a:rPr lang="th-TH" sz="2400" b="1" dirty="0" err="1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ศปถ</a:t>
            </a:r>
            <a:r>
              <a:rPr lang="th-TH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.อำเภอช้างกลาง </a:t>
            </a:r>
            <a:r>
              <a:rPr lang="en-US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 </a:t>
            </a:r>
            <a:r>
              <a:rPr lang="th-TH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ครั้ง </a:t>
            </a:r>
            <a:endParaRPr lang="th-TH" sz="2400" b="1" dirty="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160319" y="2125155"/>
            <a:ext cx="1623450" cy="578882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การดำเนินงาน</a:t>
            </a:r>
            <a:endParaRPr lang="th-TH" b="1" dirty="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1084366" y="3391177"/>
            <a:ext cx="3009126" cy="51077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</a:t>
            </a:r>
            <a:r>
              <a:rPr lang="th-TH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กำหนดโครงสร้างการดำเนินงาน</a:t>
            </a:r>
            <a:endParaRPr lang="th-TH" sz="2400" b="1" dirty="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1084366" y="4039156"/>
            <a:ext cx="3784391" cy="51077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en-US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วิเคราะห์กำหนดจุดเสี่ยงและแก้</a:t>
            </a:r>
            <a:r>
              <a:rPr lang="th-TH" sz="2400" b="1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</a:t>
            </a:r>
            <a:r>
              <a:rPr lang="th-TH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ขจ</a:t>
            </a:r>
            <a:r>
              <a:rPr lang="th-TH" sz="2400" b="1" dirty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ุ</a:t>
            </a:r>
            <a:r>
              <a:rPr lang="th-TH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ดเสี่ยง</a:t>
            </a:r>
            <a:endParaRPr lang="th-TH" sz="2400" b="1" dirty="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1084366" y="4693948"/>
            <a:ext cx="3407279" cy="51077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4.</a:t>
            </a:r>
            <a:r>
              <a:rPr lang="th-TH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กำหนดจัดตั้งด่านหลักและด่านชุมชน</a:t>
            </a:r>
            <a:endParaRPr lang="th-TH" sz="2400" b="1" dirty="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1103733" y="5348740"/>
            <a:ext cx="6090129" cy="51077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5.</a:t>
            </a:r>
            <a:r>
              <a:rPr lang="th-TH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จัดทำแผนการดำเนินงานป้องกันการบาดเจ็บและอุบัติเหตุทางท้องถนน</a:t>
            </a:r>
            <a:endParaRPr lang="th-TH" sz="2400" b="1" dirty="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1103733" y="6026312"/>
            <a:ext cx="2856987" cy="51077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6.</a:t>
            </a:r>
            <a:r>
              <a:rPr lang="th-TH" sz="2400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สรุปประเมินผลการดำเนินงาน</a:t>
            </a:r>
            <a:endParaRPr lang="th-TH" sz="2400" b="1" dirty="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38" y="2156688"/>
            <a:ext cx="2885490" cy="202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38" y="4304904"/>
            <a:ext cx="2932304" cy="2232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66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76435" y="447063"/>
            <a:ext cx="8638965" cy="8141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ซ้อมแผนอุบัติเหตุหมู่ ปี </a:t>
            </a:r>
            <a:r>
              <a:rPr lang="en-US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2561</a:t>
            </a:r>
            <a:endParaRPr lang="th-TH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413163" y="1735163"/>
            <a:ext cx="6380018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มีการซ้อมอุบัติเหตุหมู่ ถนนสายรอง หน้าเทศบาลตำหลักช้าง</a:t>
            </a:r>
          </a:p>
          <a:p>
            <a:pPr algn="ctr"/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วันที </a:t>
            </a:r>
            <a:r>
              <a:rPr lang="en-US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 </a:t>
            </a: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เมษายน </a:t>
            </a:r>
            <a:r>
              <a:rPr lang="en-US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2561</a:t>
            </a:r>
            <a:endParaRPr lang="th-TH" b="1" dirty="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1" y="3164895"/>
            <a:ext cx="2642516" cy="276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78" y="3164895"/>
            <a:ext cx="2753591" cy="276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10" y="3164895"/>
            <a:ext cx="2620026" cy="276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3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3714" y="732751"/>
            <a:ext cx="8761686" cy="7912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MOU </a:t>
            </a:r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ว่าด้วยความร่วมมือรณรงค์สวมหมวกนิรภัย 100 %  เปอร์เซ็นต์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7362" y="1739514"/>
            <a:ext cx="8726213" cy="21536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11 มิถุนายน 2561 </a:t>
            </a:r>
            <a:endParaRPr lang="th-TH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นาย</a:t>
            </a:r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มนต์</a:t>
            </a:r>
            <a:r>
              <a:rPr lang="th-TH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วิทย์</a:t>
            </a:r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โชติ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อัษฎายุธ  นายอำเภอช้างกลาง </a:t>
            </a:r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เป็นประธานบันทึกข้อตกลง (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MOU :Memorandum of Understanding ) </a:t>
            </a:r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ว่าด้วยความร่วมมือรณรงค์สวมหมวกนิรภัย 100 %  เปอร์เซ็นต์ โดยมีหัวหน้าส่วนราชการ หน่วยงาน นายกองค์กรปกครองส่วนท้องถิ่น ผู้บริหารสถานศึกษา กำนัน ร่วมกันบันทึกข้อตกลง ณ ห้องประชุมไอยรา ชั้น 2 ที่ว่าการอำเภอช้างกลาง อำเภอช้างกลาง จังหวัดนครศรีธรรมราช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8" y="4120050"/>
            <a:ext cx="2605844" cy="244949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48" y="4120050"/>
            <a:ext cx="2725974" cy="244949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04" y="4072752"/>
            <a:ext cx="2778974" cy="247019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9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71954" y="544045"/>
            <a:ext cx="8643445" cy="78025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โครงการสวมหมวกนิรภัย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100 ℅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ในสถานศึกษา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98260" y="1556792"/>
            <a:ext cx="8350204" cy="120551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ในวิทยาลัยเกษตรและเทคโนโลยีนครศรีธรรมราช กลุ่มเป้าหมาย </a:t>
            </a:r>
            <a:r>
              <a:rPr lang="en-US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400 </a:t>
            </a: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คน โดยการให้ความรู้ในการขับขี่และมาตรการองค์กรลงโทษผู้ฝ่าฝืน (</a:t>
            </a:r>
            <a:r>
              <a:rPr lang="en-US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 </a:t>
            </a: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มิถุนายน </a:t>
            </a:r>
            <a:r>
              <a:rPr lang="en-US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2561</a:t>
            </a:r>
            <a:r>
              <a:rPr lang="th-TH" b="1" dirty="0" smtClean="0">
                <a:solidFill>
                  <a:prstClr val="black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b="1" dirty="0">
              <a:solidFill>
                <a:prstClr val="black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9" y="3179487"/>
            <a:ext cx="2550967" cy="2732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39" y="3144138"/>
            <a:ext cx="2634962" cy="276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12" y="3151778"/>
            <a:ext cx="2818088" cy="276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70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34275" y="633351"/>
            <a:ext cx="6447501" cy="119544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sz="6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ผลการดำเนินงาน</a:t>
            </a:r>
            <a:endParaRPr lang="th-TH" sz="6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52203" y="2232562"/>
            <a:ext cx="8274133" cy="3208683"/>
          </a:xfr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อัตราการเกิดอุบัติเหตุทางถนน ลดลงจาก 86 ครั้งในปี2560 เหลือ 36 ครั้ง ปี 2561 ( 30 มิ.ย. 2561)</a:t>
            </a:r>
          </a:p>
          <a:p>
            <a:r>
              <a:rPr lang="th-TH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อัตราการ</a:t>
            </a:r>
            <a:r>
              <a:rPr lang="th-TH" sz="2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ตายจากอุบัติเหตุทางถนน </a:t>
            </a:r>
            <a:r>
              <a:rPr lang="th-TH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ลดลงจาก  6 ราย ปี 2560 เป็น เหลือ 2 ราย  </a:t>
            </a:r>
            <a:r>
              <a:rPr lang="th-TH" sz="28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 2561 ( 30 มิ.ย. 2561)</a:t>
            </a:r>
          </a:p>
          <a:p>
            <a:r>
              <a:rPr lang="th-TH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จุดเสี่ยงเกิดอุบัติเหตุลดลงเหลือ 1 ครั้งในปี 2561</a:t>
            </a:r>
          </a:p>
          <a:p>
            <a:r>
              <a:rPr lang="th-TH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มีการเข้มงวดจับปรับ 100 </a:t>
            </a:r>
            <a:r>
              <a:rPr lang="en-US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 </a:t>
            </a:r>
            <a:r>
              <a:rPr lang="th-TH" sz="28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ตั้งแต่ เดือนกรกฎาคม 2561 </a:t>
            </a:r>
          </a:p>
          <a:p>
            <a:endParaRPr lang="th-TH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36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057" y="310527"/>
            <a:ext cx="8250237" cy="13208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สรุปประเด็นปัญหาสำคัญ</a:t>
            </a:r>
            <a:endParaRPr lang="th-TH" sz="5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087244" y="1931882"/>
            <a:ext cx="7113781" cy="200906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</a:t>
            </a:r>
            <a:r>
              <a:rPr lang="th-TH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ยังไม่มีการให้บริการผู้ป่วยใน </a:t>
            </a:r>
            <a:r>
              <a:rPr lang="en-US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IPD</a:t>
            </a:r>
            <a:r>
              <a:rPr lang="th-TH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การรักษาจำเป็นต้องมีการส่งต่อ </a:t>
            </a:r>
            <a:endParaRPr lang="th-TH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</a:t>
            </a:r>
            <a:r>
              <a:rPr lang="th-TH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อาคาร </a:t>
            </a:r>
            <a:r>
              <a:rPr lang="en-US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OPD </a:t>
            </a:r>
            <a:r>
              <a:rPr lang="th-TH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บริการผู้ป่วยนอกคับแคบ (มีแผนการสร้างอาคาร สนับสนุนโดยภาคประชาชน)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3.</a:t>
            </a:r>
            <a:r>
              <a:rPr lang="th-TH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ทางเข้าโรงพยาบาล มีทางเดียว คับแคบ เกิดอุบัติเหตุบ่อยครั้ง 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087957" y="4244840"/>
            <a:ext cx="7113781" cy="15323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</a:t>
            </a:r>
            <a:r>
              <a:rPr lang="th-TH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ปัญหาโรคเรื้อรังยังคงเป็นปัญหาสำคัญเบาหวานความดันเพิ่มขึ้น</a:t>
            </a:r>
            <a:endParaRPr lang="th-TH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</a:t>
            </a:r>
            <a:r>
              <a:rPr lang="th-TH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แนวโน้มการเข้าสู่สังคมผู้สูงอายุเพิ่มสูงขึ้น</a:t>
            </a:r>
            <a:endParaRPr lang="en-US" b="1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3.</a:t>
            </a:r>
            <a:r>
              <a:rPr lang="th-TH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การเสียชีวิตด้วยโรคมะเร็ง</a:t>
            </a:r>
            <a:endParaRPr lang="en-US" b="1" dirty="0" smtClean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97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ทวีศักดิ์\35063594_1730162233728714_661788831495330201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8594188" cy="65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à¸à¸¥à¸à¸²à¸£à¸à¹à¸à¸«à¸²à¸£à¸¹à¸à¸ à¸²à¸à¸ªà¸³à¸«à¸£à¸±à¸ 0[dkioeglo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22982"/>
          <a:stretch/>
        </p:blipFill>
        <p:spPr bwMode="auto">
          <a:xfrm>
            <a:off x="4067944" y="464480"/>
            <a:ext cx="4921780" cy="17545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3200400" y="374651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th-TH" sz="2800" b="1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5556252"/>
            <a:ext cx="9081655" cy="1090171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algn="thaiDist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โรงพยาบาลพ่อท่านคล้ายวาจาสิทธิ์ รับผิดชอบพื้นที่ให้บริการอำเภอช้างกลาง (ตำบลหลักช้าง ตำบลช้างกลาง ตำบลสวนขัน) ซึ่งมีประชากร </a:t>
            </a:r>
            <a:r>
              <a:rPr lang="th-TH" sz="24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29,764 </a:t>
            </a:r>
            <a:r>
              <a:rPr lang="th-TH" sz="24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คน โดยมี รพ.สต.ในเครือข่ายครอบคลุม พื้นที่ 3 ตำบล จำนวน 7 รพ.สต.  </a:t>
            </a:r>
          </a:p>
        </p:txBody>
      </p:sp>
      <p:grpSp>
        <p:nvGrpSpPr>
          <p:cNvPr id="3076" name="กลุ่ม 1"/>
          <p:cNvGrpSpPr>
            <a:grpSpLocks/>
          </p:cNvGrpSpPr>
          <p:nvPr/>
        </p:nvGrpSpPr>
        <p:grpSpPr bwMode="auto">
          <a:xfrm>
            <a:off x="395536" y="2103438"/>
            <a:ext cx="8352928" cy="3289300"/>
            <a:chOff x="683731" y="1871571"/>
            <a:chExt cx="7920717" cy="3289172"/>
          </a:xfrm>
        </p:grpSpPr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709133" y="1871571"/>
              <a:ext cx="1979782" cy="1015960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ชื่อองค์กร</a:t>
              </a:r>
            </a:p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lang="th-TH" sz="2400" b="1" dirty="0" smtClean="0">
                <a:solidFill>
                  <a:schemeClr val="bg1"/>
                </a:solidFill>
                <a:latin typeface="Angsana New" panose="02020603050405020304" pitchFamily="18" charset="-34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709133" y="2887531"/>
              <a:ext cx="1979782" cy="461944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ที่อยู่</a:t>
              </a: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694844" y="3349475"/>
              <a:ext cx="1979783" cy="463532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ประเภท/ระดับ</a:t>
              </a: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694844" y="3839994"/>
              <a:ext cx="1979783" cy="461944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เจ้าของ/ต้นสังกัด</a:t>
              </a: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683731" y="4320988"/>
              <a:ext cx="1979782" cy="831818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จำนวนเตียง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                                                                                                              </a:t>
              </a: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725431" y="1892207"/>
              <a:ext cx="1441574" cy="461945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(ไทย)</a:t>
              </a: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2717493" y="2400187"/>
              <a:ext cx="1441574" cy="461945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(อังกฤษ)</a:t>
              </a:r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4176531" y="1882683"/>
              <a:ext cx="4427917" cy="461945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โรงพยาบาลพ่อท่านคล้ายวาจาสิทธิ์</a:t>
              </a: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4182881" y="2400187"/>
              <a:ext cx="4421567" cy="462289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PHOTHANKHAIWAJASIT HOSPITAL</a:t>
              </a:r>
              <a:endParaRPr lang="th-TH" sz="2400" b="1" dirty="0" smtClean="0">
                <a:solidFill>
                  <a:schemeClr val="bg1"/>
                </a:solidFill>
                <a:latin typeface="Angsana New" panose="02020603050405020304" pitchFamily="18" charset="-34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711142" y="2887531"/>
              <a:ext cx="5893306" cy="462289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199 </a:t>
              </a: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หมู่ที่ 10 ตำบลหลักช้าง อำเภอช้างกลาง จังหวัดนครศรีธรรมราช</a:t>
              </a:r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2674627" y="3349475"/>
              <a:ext cx="3121293" cy="463532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โรงพยาบาลชุมชน / ระดับปฐมภูมิ </a:t>
              </a:r>
            </a:p>
          </p:txBody>
        </p:sp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2674627" y="3839994"/>
              <a:ext cx="5929821" cy="461944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สำนักงานสาธารณสุขจังหวัดนครศรีธรรมราช   กระทรวงสาธารณสุข</a:t>
              </a:r>
            </a:p>
          </p:txBody>
        </p:sp>
        <p:sp>
          <p:nvSpPr>
            <p:cNvPr id="26" name="Rectangle 18"/>
            <p:cNvSpPr>
              <a:spLocks noChangeArrowheads="1"/>
            </p:cNvSpPr>
            <p:nvPr/>
          </p:nvSpPr>
          <p:spPr bwMode="auto">
            <a:xfrm>
              <a:off x="2674627" y="4328925"/>
              <a:ext cx="1897225" cy="831818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ขออนุญาต                  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30 เตียง</a:t>
              </a:r>
            </a:p>
          </p:txBody>
        </p:sp>
        <p:sp>
          <p:nvSpPr>
            <p:cNvPr id="27" name="Rectangle 18"/>
            <p:cNvSpPr>
              <a:spLocks noChangeArrowheads="1"/>
            </p:cNvSpPr>
            <p:nvPr/>
          </p:nvSpPr>
          <p:spPr bwMode="auto">
            <a:xfrm>
              <a:off x="5795920" y="3349475"/>
              <a:ext cx="2808528" cy="463532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กลุ่ม </a:t>
              </a:r>
              <a:r>
                <a:rPr lang="en-US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F3</a:t>
              </a:r>
              <a:endParaRPr lang="th-TH" sz="2400" b="1" dirty="0" smtClean="0">
                <a:solidFill>
                  <a:schemeClr val="bg1"/>
                </a:solidFill>
                <a:latin typeface="Angsana New" panose="02020603050405020304" pitchFamily="18" charset="-34"/>
              </a:endParaRPr>
            </a:p>
          </p:txBody>
        </p:sp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4608368" y="4328925"/>
              <a:ext cx="1908339" cy="831818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ให้บริการจริง          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- เตียง</a:t>
              </a:r>
            </a:p>
          </p:txBody>
        </p:sp>
        <p:sp>
          <p:nvSpPr>
            <p:cNvPr id="29" name="Rectangle 18"/>
            <p:cNvSpPr>
              <a:spLocks noChangeArrowheads="1"/>
            </p:cNvSpPr>
            <p:nvPr/>
          </p:nvSpPr>
          <p:spPr bwMode="auto">
            <a:xfrm>
              <a:off x="6516707" y="4328925"/>
              <a:ext cx="2087741" cy="831818"/>
            </a:xfrm>
            <a:prstGeom prst="rect">
              <a:avLst/>
            </a:prstGeom>
            <a:solidFill>
              <a:srgbClr val="00B050"/>
            </a:solidFill>
            <a:ln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92075" tIns="46038" rIns="92075" bIns="4603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ndara" pitchFamily="34" charset="0"/>
                  <a:cs typeface="Angsana New" pitchFamily="18" charset="-34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อัตราครองเตียง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400" b="1" dirty="0" smtClean="0">
                  <a:solidFill>
                    <a:schemeClr val="bg1"/>
                  </a:solidFill>
                  <a:latin typeface="Angsana New" panose="02020603050405020304" pitchFamily="18" charset="-34"/>
                </a:rPr>
                <a:t>- </a:t>
              </a:r>
            </a:p>
          </p:txBody>
        </p:sp>
      </p:grp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0" y="1403053"/>
            <a:ext cx="9144000" cy="585787"/>
          </a:xfrm>
          <a:prstGeom prst="rect">
            <a:avLst/>
          </a:prstGeom>
          <a:solidFill>
            <a:srgbClr val="1D1DFF"/>
          </a:solidFill>
          <a:ln>
            <a:solidFill>
              <a:schemeClr val="tx1"/>
            </a:solidFill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ข้อมูลทั่วไป โรงพยาบาลพ่อท่านคล้ายวาจาสิทธิ์</a:t>
            </a:r>
          </a:p>
        </p:txBody>
      </p:sp>
      <p:pic>
        <p:nvPicPr>
          <p:cNvPr id="3078" name="รูปภาพ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สี่เหลี่ยมผืนผ้า 30"/>
          <p:cNvSpPr/>
          <p:nvPr/>
        </p:nvSpPr>
        <p:spPr>
          <a:xfrm>
            <a:off x="1223475" y="201532"/>
            <a:ext cx="785818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spc="50" dirty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ข้อมูลทั่วไป</a:t>
            </a:r>
          </a:p>
        </p:txBody>
      </p:sp>
    </p:spTree>
    <p:extLst>
      <p:ext uri="{BB962C8B-B14F-4D97-AF65-F5344CB8AC3E}">
        <p14:creationId xmlns:p14="http://schemas.microsoft.com/office/powerpoint/2010/main" val="8929870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3200400" y="374651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th-TH">
              <a:latin typeface="Candara" pitchFamily="34" charset="0"/>
              <a:cs typeface="KodchiangUPC" pitchFamily="18" charset="-34"/>
            </a:endParaRPr>
          </a:p>
        </p:txBody>
      </p:sp>
      <p:pic>
        <p:nvPicPr>
          <p:cNvPr id="4099" name="รูปภาพ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สี่เหลี่ยมผืนผ้า 30"/>
          <p:cNvSpPr/>
          <p:nvPr/>
        </p:nvSpPr>
        <p:spPr>
          <a:xfrm>
            <a:off x="1223475" y="201530"/>
            <a:ext cx="785818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spc="50" dirty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จำนวนประชากรสิทธิ </a:t>
            </a:r>
            <a:r>
              <a:rPr lang="en-US" sz="4000" b="1" spc="50" dirty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UC </a:t>
            </a:r>
            <a:r>
              <a:rPr lang="th-TH" sz="4000" b="1" spc="50" dirty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ของ </a:t>
            </a:r>
            <a:r>
              <a:rPr lang="en-US" sz="4000" b="1" spc="50" dirty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CUP </a:t>
            </a:r>
            <a:r>
              <a:rPr lang="th-TH" sz="4000" b="1" spc="50" dirty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อำเภอช้างกลาง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0508" t="23437" r="15039" b="12812"/>
          <a:stretch>
            <a:fillRect/>
          </a:stretch>
        </p:blipFill>
        <p:spPr bwMode="auto">
          <a:xfrm>
            <a:off x="395537" y="1714500"/>
            <a:ext cx="8319840" cy="4857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8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628687"/>
              </p:ext>
            </p:extLst>
          </p:nvPr>
        </p:nvGraphicFramePr>
        <p:xfrm>
          <a:off x="899592" y="404664"/>
          <a:ext cx="7028821" cy="5600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กล่องข้อความ 1"/>
          <p:cNvSpPr txBox="1"/>
          <p:nvPr/>
        </p:nvSpPr>
        <p:spPr>
          <a:xfrm>
            <a:off x="0" y="5504956"/>
            <a:ext cx="9144000" cy="13804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4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จากปิรามิดจะเห็นได้ประชากรในวัยเด็กมีแนวโน้มลดลง  ประชากรหลักอยู่ในกลุ่มวันทำงาน</a:t>
            </a:r>
          </a:p>
          <a:p>
            <a:pPr algn="ctr"/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จำนวนผู้สูงอายุคิดเป็นร้อยละ </a:t>
            </a:r>
            <a:r>
              <a:rPr lang="en-US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18.14 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ของประทั้งหมด 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โดยมีแนวโน้มเพิ่มสูงขึ้นและเข้าสู่สังคมผู้สูงอายุ</a:t>
            </a:r>
            <a:endParaRPr lang="th-TH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757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704" y="197768"/>
            <a:ext cx="8686800" cy="1143000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สภานะทางสุขภาพ ปี </a:t>
            </a:r>
            <a:r>
              <a:rPr lang="en-US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2562</a:t>
            </a:r>
            <a:endParaRPr lang="th-TH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50"/>
            <a:ext cx="1259632" cy="1224136"/>
          </a:xfrm>
          <a:prstGeom prst="rect">
            <a:avLst/>
          </a:prstGeom>
        </p:spPr>
      </p:pic>
      <p:sp>
        <p:nvSpPr>
          <p:cNvPr id="7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1520" y="1700808"/>
            <a:ext cx="8712968" cy="46805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sz="3000" b="1" dirty="0" smtClean="0">
              <a:solidFill>
                <a:schemeClr val="bg1">
                  <a:lumMod val="85000"/>
                  <a:lumOff val="1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</a:t>
            </a:r>
            <a:r>
              <a:rPr lang="th-TH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จำนวนเด็กเกิดมีชีพ			   </a:t>
            </a:r>
            <a:r>
              <a:rPr 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98</a:t>
            </a:r>
            <a:r>
              <a:rPr lang="th-TH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คน</a:t>
            </a:r>
          </a:p>
          <a:p>
            <a:pPr>
              <a:buNone/>
            </a:pPr>
            <a:r>
              <a:rPr lang="th-TH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     อัตราเกิดต่อประชากร 1,000 คน	</a:t>
            </a:r>
            <a:r>
              <a:rPr lang="en-US" sz="3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3.29</a:t>
            </a:r>
            <a:r>
              <a:rPr lang="th-TH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  ต่อพันประชากร	</a:t>
            </a:r>
          </a:p>
          <a:p>
            <a:pPr>
              <a:buNone/>
            </a:pPr>
            <a:r>
              <a:rPr 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2.</a:t>
            </a:r>
            <a:r>
              <a:rPr lang="th-TH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จำนวนการตาย				    </a:t>
            </a:r>
            <a:r>
              <a:rPr 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41</a:t>
            </a:r>
            <a:r>
              <a:rPr lang="th-TH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คน</a:t>
            </a:r>
          </a:p>
          <a:p>
            <a:pPr>
              <a:buNone/>
            </a:pPr>
            <a:r>
              <a:rPr lang="th-TH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         อัตราตายต่อประชากร 1,000 คน	</a:t>
            </a:r>
            <a:r>
              <a:rPr lang="en-US" sz="3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1.37 </a:t>
            </a:r>
            <a:r>
              <a:rPr lang="th-TH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ต่อพันประชากร	</a:t>
            </a:r>
          </a:p>
          <a:p>
            <a:pPr>
              <a:buNone/>
            </a:pPr>
            <a:r>
              <a:rPr 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3.</a:t>
            </a:r>
            <a:r>
              <a:rPr lang="th-TH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จำนวนเพิ่มตามธรรมชาติ		</a:t>
            </a:r>
            <a:r>
              <a:rPr 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57</a:t>
            </a:r>
            <a:r>
              <a:rPr lang="th-TH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            คน</a:t>
            </a:r>
          </a:p>
          <a:p>
            <a:pPr>
              <a:buNone/>
            </a:pPr>
            <a:r>
              <a:rPr lang="th-TH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          อัตราเพิ่มตามธรรมชาติร้อยละ	</a:t>
            </a:r>
            <a:r>
              <a:rPr lang="en-US" sz="30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1.75</a:t>
            </a:r>
            <a:endParaRPr lang="th-TH" sz="3000" b="1" dirty="0" smtClean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010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676456" cy="11669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สรุปสาเหตุการตายสำคัญ  </a:t>
            </a:r>
            <a:r>
              <a:rPr lang="en-US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อันดับ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ปี </a:t>
            </a:r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2562</a:t>
            </a:r>
            <a:endParaRPr lang="th-TH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1403648" cy="1296144"/>
          </a:xfrm>
          <a:prstGeom prst="rect">
            <a:avLst/>
          </a:prstGeom>
        </p:spPr>
      </p:pic>
      <p:graphicFrame>
        <p:nvGraphicFramePr>
          <p:cNvPr id="4" name="แผนภูมิ 3"/>
          <p:cNvGraphicFramePr/>
          <p:nvPr>
            <p:extLst>
              <p:ext uri="{D42A27DB-BD31-4B8C-83A1-F6EECF244321}">
                <p14:modId xmlns:p14="http://schemas.microsoft.com/office/powerpoint/2010/main" val="1329045871"/>
              </p:ext>
            </p:extLst>
          </p:nvPr>
        </p:nvGraphicFramePr>
        <p:xfrm>
          <a:off x="701824" y="1397000"/>
          <a:ext cx="7902624" cy="56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3895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2303</Words>
  <Application>Microsoft Office PowerPoint</Application>
  <PresentationFormat>นำเสนอทางหน้าจอ (4:3)</PresentationFormat>
  <Paragraphs>461</Paragraphs>
  <Slides>48</Slides>
  <Notes>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48</vt:i4>
      </vt:variant>
    </vt:vector>
  </HeadingPairs>
  <TitlesOfParts>
    <vt:vector size="49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ข้อมูลทั่วไปอำเภอช้างกลาง</vt:lpstr>
      <vt:lpstr>งานนำเสนอ PowerPoint</vt:lpstr>
      <vt:lpstr>งานนำเสนอ PowerPoint</vt:lpstr>
      <vt:lpstr>งานนำเสนอ PowerPoint</vt:lpstr>
      <vt:lpstr>สภานะทางสุขภาพ ปี 2562</vt:lpstr>
      <vt:lpstr>สรุปสาเหตุการตายสำคัญ  5 อันดับ   ปี 2562</vt:lpstr>
      <vt:lpstr>สรุปอัตราป่วยตามระบบรายงาน 506 ปี 2562</vt:lpstr>
      <vt:lpstr>งานนำเสนอ PowerPoint</vt:lpstr>
      <vt:lpstr>วิสัยทัศน์</vt:lpstr>
      <vt:lpstr>การพัฒนาโรงพยาบาลพ่อท่านคล้ายวาจาสิทธิ์</vt:lpstr>
      <vt:lpstr> สรุปผลการดำเนินงานตามตัวชี้วัดตรวจราชการ   กระทรวงสาธารณสุข ปี 2562  (ตุลาคม 2561 – มกราคม 2562) </vt:lpstr>
      <vt:lpstr>คณะที่ 1.  Promotioh  Prevention &amp; Protection Excellence  (ส่งเสริมสุขภาพ ป้องกันโรค และคุ้มครองผู้บริโภคเป็นเลิศ)</vt:lpstr>
      <vt:lpstr>คณะที่ 1.  Promotioh  Prevention &amp; Protection Excellence  (ส่งเสริมสุขภาพ ป้องกันโรค และคุ้มครองผู้บริโภคเป็นเลิศ)</vt:lpstr>
      <vt:lpstr>คณะที่ 1.  Promotioh  Prevention &amp; Protection Excellence  (ส่งเสริมสุขภาพ ป้องกันโรค และคุ้มครองผู้บริโภคเป็นเลิศ)</vt:lpstr>
      <vt:lpstr>คณะที่  2. Service Excellence (บริการเป็นเลิศ)</vt:lpstr>
      <vt:lpstr>คณะที่ 2. People Excellence (บุคลากรเป็นเลิศ)</vt:lpstr>
      <vt:lpstr>คณะที่  2</vt:lpstr>
      <vt:lpstr>คณะที่ 3  การพัฒนาระบบบริหารจัดการเพื่อสนับสนุนการจัดบริการสุขภาพ</vt:lpstr>
      <vt:lpstr> สรุปผลการดำเนินงานตามนโยบาย ปี 2562 </vt:lpstr>
      <vt:lpstr>RDU</vt:lpstr>
      <vt:lpstr>รพ.สต.ติดดาว</vt:lpstr>
      <vt:lpstr>งานนำเสนอ PowerPoint</vt:lpstr>
      <vt:lpstr>การดำเนินงานอำเภอคุณภาพชีวิต(พชอ.) อำเภอช้างกลาง ปี 2562</vt:lpstr>
      <vt:lpstr>งานนำเสนอ PowerPoint</vt:lpstr>
      <vt:lpstr>งานนำเสนอ PowerPoint</vt:lpstr>
      <vt:lpstr>งานนำเสนอ PowerPoint</vt:lpstr>
      <vt:lpstr>ประเด็นพัฒนาคุณภาพชีวิต อำเภอช้างกลาง </vt:lpstr>
      <vt:lpstr>TB</vt:lpstr>
      <vt:lpstr>บุหรี่</vt:lpstr>
      <vt:lpstr>ผลงานเด่น/นวัตกรรม ปี 61 </vt:lpstr>
      <vt:lpstr>งานนำเสนอ PowerPoint</vt:lpstr>
      <vt:lpstr> ชมรมผู้สูงอายุที่เข้มแข็งยั่งยืน</vt:lpstr>
      <vt:lpstr>ข้อมูลผู้สูงอายุอำเภอเช้างกลาง ปี 2561</vt:lpstr>
      <vt:lpstr>งานนำเสนอ PowerPoint</vt:lpstr>
      <vt:lpstr>ผลการดำเนินงานป้องกันการบาดเจ็บ จากอุบัติเหตุทางถนนในระดับพื้นที่</vt:lpstr>
      <vt:lpstr>การจัดทำข้อมูลการเฝ้าระวังและจัดทำสถานการณ์ปัญหา</vt:lpstr>
      <vt:lpstr>การขับเคลื่อนงานแบบมีส่วนร่วม</vt:lpstr>
      <vt:lpstr>ผังโครงสร้างการดำเนินงานอำเภอช้างกลาง</vt:lpstr>
      <vt:lpstr>การดำเนินงานป้องกันการบาดเจ็บ จากอุบัติเหตุทางถนนอำเภอช้างกลาง</vt:lpstr>
      <vt:lpstr>ซ้อมแผนอุบัติเหตุหมู่ ปี 2561</vt:lpstr>
      <vt:lpstr>MOU ว่าด้วยความร่วมมือรณรงค์สวมหมวกนิรภัย 100 %  เปอร์เซ็นต์ </vt:lpstr>
      <vt:lpstr>โครงการสวมหมวกนิรภัย 100 ℅ในสถานศึกษา</vt:lpstr>
      <vt:lpstr>ผลการดำเนินงาน</vt:lpstr>
      <vt:lpstr>สรุปประเด็นปัญหาสำคัญ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Windows User</cp:lastModifiedBy>
  <cp:revision>92</cp:revision>
  <dcterms:created xsi:type="dcterms:W3CDTF">2019-01-14T04:35:10Z</dcterms:created>
  <dcterms:modified xsi:type="dcterms:W3CDTF">2019-04-25T08:54:39Z</dcterms:modified>
</cp:coreProperties>
</file>